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4"/>
  </p:notesMasterIdLst>
  <p:sldIdLst>
    <p:sldId id="304" r:id="rId2"/>
    <p:sldId id="307" r:id="rId3"/>
    <p:sldId id="259" r:id="rId4"/>
    <p:sldId id="310" r:id="rId5"/>
    <p:sldId id="301" r:id="rId6"/>
    <p:sldId id="309" r:id="rId7"/>
    <p:sldId id="278" r:id="rId8"/>
    <p:sldId id="269" r:id="rId9"/>
    <p:sldId id="288" r:id="rId10"/>
    <p:sldId id="312" r:id="rId11"/>
    <p:sldId id="295" r:id="rId12"/>
    <p:sldId id="296" r:id="rId13"/>
    <p:sldId id="264" r:id="rId14"/>
    <p:sldId id="270" r:id="rId15"/>
    <p:sldId id="287" r:id="rId16"/>
    <p:sldId id="266" r:id="rId17"/>
    <p:sldId id="284" r:id="rId18"/>
    <p:sldId id="303" r:id="rId19"/>
    <p:sldId id="275" r:id="rId20"/>
    <p:sldId id="298" r:id="rId21"/>
    <p:sldId id="306" r:id="rId22"/>
    <p:sldId id="297" r:id="rId23"/>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758"/>
    <p:restoredTop sz="95949"/>
  </p:normalViewPr>
  <p:slideViewPr>
    <p:cSldViewPr snapToGrid="0" snapToObjects="1">
      <p:cViewPr>
        <p:scale>
          <a:sx n="185" d="100"/>
          <a:sy n="185" d="100"/>
        </p:scale>
        <p:origin x="2688" y="-184"/>
      </p:cViewPr>
      <p:guideLst>
        <p:guide orient="horz" pos="1920"/>
        <p:guide pos="2304"/>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8/28/23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375883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163395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a:p>
            <a:r>
              <a:rPr lang="en-US" dirty="0"/>
              <a:t>Within duration </a:t>
            </a:r>
            <a:r>
              <a:rPr lang="en-US" dirty="0" err="1"/>
              <a:t>cmparisonas</a:t>
            </a:r>
            <a:r>
              <a:rPr lang="en-US" dirty="0"/>
              <a:t> are stronger </a:t>
            </a:r>
            <a:r>
              <a:rPr lang="en-US"/>
              <a:t>than between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3639020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C D E narrower so that the </a:t>
            </a:r>
            <a:r>
              <a:rPr lang="en-US" dirty="0" err="1"/>
              <a:t>xaxis</a:t>
            </a:r>
            <a:r>
              <a:rPr lang="en-US" dirty="0"/>
              <a:t> are not crowded </a:t>
            </a:r>
          </a:p>
          <a:p>
            <a:r>
              <a:rPr lang="en-US" dirty="0"/>
              <a:t>Fix AB alignment </a:t>
            </a:r>
          </a:p>
          <a:p>
            <a:r>
              <a:rPr lang="en-US" dirty="0"/>
              <a:t>Finish figure text</a:t>
            </a:r>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935331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568053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22</a:t>
            </a:fld>
            <a:endParaRPr lang="en-US"/>
          </a:p>
        </p:txBody>
      </p:sp>
    </p:spTree>
    <p:extLst>
      <p:ext uri="{BB962C8B-B14F-4D97-AF65-F5344CB8AC3E}">
        <p14:creationId xmlns:p14="http://schemas.microsoft.com/office/powerpoint/2010/main" val="397583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316421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77542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830514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8/28/23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8/28/23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8/28/23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8/28/23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8/28/23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8/28/23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8/28/23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8/28/23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8/28/23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8/28/23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8/28/23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8/28/23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2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26.png"/><Relationship Id="rId2" Type="http://schemas.openxmlformats.org/officeDocument/2006/relationships/notesSlide" Target="../notesSlides/notesSlide10.xml"/><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25.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7.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28.png"/><Relationship Id="rId4" Type="http://schemas.openxmlformats.org/officeDocument/2006/relationships/image" Target="../media/image68.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12.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25.png"/><Relationship Id="rId5" Type="http://schemas.openxmlformats.org/officeDocument/2006/relationships/image" Target="../media/image73.png"/><Relationship Id="rId15" Type="http://schemas.openxmlformats.org/officeDocument/2006/relationships/image" Target="../media/image79.png"/><Relationship Id="rId10" Type="http://schemas.openxmlformats.org/officeDocument/2006/relationships/image" Target="../media/image28.png"/><Relationship Id="rId4" Type="http://schemas.openxmlformats.org/officeDocument/2006/relationships/image" Target="../media/image72.png"/><Relationship Id="rId9" Type="http://schemas.openxmlformats.org/officeDocument/2006/relationships/image" Target="../media/image27.png"/><Relationship Id="rId14"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9.png"/><Relationship Id="rId7" Type="http://schemas.openxmlformats.org/officeDocument/2006/relationships/image" Target="../media/image91.emf"/><Relationship Id="rId12"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0.emf"/><Relationship Id="rId11" Type="http://schemas.openxmlformats.org/officeDocument/2006/relationships/image" Target="../media/image28.png"/><Relationship Id="rId5" Type="http://schemas.openxmlformats.org/officeDocument/2006/relationships/image" Target="../media/image88.png"/><Relationship Id="rId10" Type="http://schemas.openxmlformats.org/officeDocument/2006/relationships/image" Target="../media/image27.png"/><Relationship Id="rId4" Type="http://schemas.openxmlformats.org/officeDocument/2006/relationships/image" Target="../media/image87.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9.png"/><Relationship Id="rId7" Type="http://schemas.openxmlformats.org/officeDocument/2006/relationships/image" Target="../media/image91.emf"/><Relationship Id="rId12"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2.emf"/><Relationship Id="rId11" Type="http://schemas.openxmlformats.org/officeDocument/2006/relationships/image" Target="../media/image28.png"/><Relationship Id="rId5" Type="http://schemas.openxmlformats.org/officeDocument/2006/relationships/image" Target="../media/image93.png"/><Relationship Id="rId10" Type="http://schemas.openxmlformats.org/officeDocument/2006/relationships/image" Target="../media/image27.png"/><Relationship Id="rId4" Type="http://schemas.openxmlformats.org/officeDocument/2006/relationships/image" Target="../media/image87.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27.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25.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8.png"/><Relationship Id="rId7" Type="http://schemas.openxmlformats.org/officeDocument/2006/relationships/image" Target="../media/image26.png"/><Relationship Id="rId12"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27.png"/><Relationship Id="rId12"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48.png"/><Relationship Id="rId5" Type="http://schemas.openxmlformats.org/officeDocument/2006/relationships/image" Target="../media/image25.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46.png"/><Relationship Id="rId1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27.png"/><Relationship Id="rId12" Type="http://schemas.openxmlformats.org/officeDocument/2006/relationships/image" Target="../media/image49.png"/><Relationship Id="rId17" Type="http://schemas.openxmlformats.org/officeDocument/2006/relationships/image" Target="../media/image22.png"/><Relationship Id="rId2" Type="http://schemas.openxmlformats.org/officeDocument/2006/relationships/notesSlide" Target="../notesSlides/notesSlide6.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48.png"/><Relationship Id="rId5" Type="http://schemas.openxmlformats.org/officeDocument/2006/relationships/image" Target="../media/image25.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46.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Metric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3415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490454" y="2529925"/>
            <a:ext cx="74265" cy="165359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 name="TextBox 4">
            <a:extLst>
              <a:ext uri="{FF2B5EF4-FFF2-40B4-BE49-F238E27FC236}">
                <a16:creationId xmlns:a16="http://schemas.microsoft.com/office/drawing/2014/main" id="{30082DE1-BE31-E1C1-BB02-0F874E4D05B5}"/>
              </a:ext>
            </a:extLst>
          </p:cNvPr>
          <p:cNvSpPr txBox="1"/>
          <p:nvPr/>
        </p:nvSpPr>
        <p:spPr>
          <a:xfrm>
            <a:off x="785181" y="4414146"/>
            <a:ext cx="1656529"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Distance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2464742" y="4414146"/>
            <a:ext cx="165652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424161" y="1562846"/>
            <a:ext cx="1653595"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Distance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428281" y="3244876"/>
            <a:ext cx="1653593"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4468117" y="1410991"/>
            <a:ext cx="355093"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4470421" y="2080396"/>
            <a:ext cx="388643"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0.6</a:t>
            </a:r>
          </a:p>
        </p:txBody>
      </p:sp>
      <p:sp>
        <p:nvSpPr>
          <p:cNvPr id="12" name="TextBox 11">
            <a:extLst>
              <a:ext uri="{FF2B5EF4-FFF2-40B4-BE49-F238E27FC236}">
                <a16:creationId xmlns:a16="http://schemas.microsoft.com/office/drawing/2014/main" id="{F41D78BC-B11B-4C22-8D34-D21C4781974B}"/>
              </a:ext>
            </a:extLst>
          </p:cNvPr>
          <p:cNvSpPr txBox="1"/>
          <p:nvPr/>
        </p:nvSpPr>
        <p:spPr>
          <a:xfrm>
            <a:off x="4472941" y="2747629"/>
            <a:ext cx="318346"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3" name="TextBox 12">
            <a:extLst>
              <a:ext uri="{FF2B5EF4-FFF2-40B4-BE49-F238E27FC236}">
                <a16:creationId xmlns:a16="http://schemas.microsoft.com/office/drawing/2014/main" id="{5C3AFC92-BDB9-E8F0-5576-DAE733E1EB99}"/>
              </a:ext>
            </a:extLst>
          </p:cNvPr>
          <p:cNvSpPr txBox="1"/>
          <p:nvPr/>
        </p:nvSpPr>
        <p:spPr>
          <a:xfrm>
            <a:off x="4468117" y="3418102"/>
            <a:ext cx="386572" cy="200055"/>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0.2</a:t>
            </a:r>
          </a:p>
        </p:txBody>
      </p:sp>
      <p:sp>
        <p:nvSpPr>
          <p:cNvPr id="16" name="TextBox 15">
            <a:extLst>
              <a:ext uri="{FF2B5EF4-FFF2-40B4-BE49-F238E27FC236}">
                <a16:creationId xmlns:a16="http://schemas.microsoft.com/office/drawing/2014/main" id="{6744A3E6-1392-2E2A-199E-E67BC9FD40A0}"/>
              </a:ext>
            </a:extLst>
          </p:cNvPr>
          <p:cNvSpPr txBox="1"/>
          <p:nvPr/>
        </p:nvSpPr>
        <p:spPr>
          <a:xfrm>
            <a:off x="828507" y="4193924"/>
            <a:ext cx="46199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351536" y="4195374"/>
            <a:ext cx="53271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1911889" y="4195962"/>
            <a:ext cx="53271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2507802" y="4196553"/>
            <a:ext cx="46199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3026365" y="4197577"/>
            <a:ext cx="53271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3592445" y="4193924"/>
            <a:ext cx="53271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413788" y="984405"/>
            <a:ext cx="538473"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372575" y="1557937"/>
            <a:ext cx="62090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368120" y="2119346"/>
            <a:ext cx="62090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410003" y="2681792"/>
            <a:ext cx="538473"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368789" y="3250107"/>
            <a:ext cx="620900"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377108" y="3802294"/>
            <a:ext cx="603754" cy="215444"/>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492775" y="851465"/>
            <a:ext cx="74265" cy="165359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3250568" y="3564067"/>
            <a:ext cx="92647" cy="165652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4507849" y="3557885"/>
            <a:ext cx="444082"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4759613" y="3554313"/>
            <a:ext cx="138380" cy="276999"/>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7" name="Rectangle 36">
            <a:extLst>
              <a:ext uri="{FF2B5EF4-FFF2-40B4-BE49-F238E27FC236}">
                <a16:creationId xmlns:a16="http://schemas.microsoft.com/office/drawing/2014/main" id="{B35BF0A7-A29C-A857-D8C9-9F5843DFEB10}"/>
              </a:ext>
            </a:extLst>
          </p:cNvPr>
          <p:cNvSpPr/>
          <p:nvPr/>
        </p:nvSpPr>
        <p:spPr>
          <a:xfrm>
            <a:off x="1365253" y="772519"/>
            <a:ext cx="2874010" cy="60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1930349" y="1334793"/>
            <a:ext cx="2308913" cy="60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2499664" y="1896918"/>
            <a:ext cx="1702682" cy="60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3061752" y="2460495"/>
            <a:ext cx="1142356" cy="60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3629267" y="3022620"/>
            <a:ext cx="591750" cy="600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7" name="TextBox 46">
            <a:extLst>
              <a:ext uri="{FF2B5EF4-FFF2-40B4-BE49-F238E27FC236}">
                <a16:creationId xmlns:a16="http://schemas.microsoft.com/office/drawing/2014/main" id="{96B63AC2-2F32-51C6-F9B5-E638C5E29533}"/>
              </a:ext>
            </a:extLst>
          </p:cNvPr>
          <p:cNvSpPr txBox="1"/>
          <p:nvPr/>
        </p:nvSpPr>
        <p:spPr>
          <a:xfrm rot="5400000">
            <a:off x="4203957" y="2406852"/>
            <a:ext cx="1333899"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pic>
        <p:nvPicPr>
          <p:cNvPr id="30" name="Picture 29" descr="A yellow squares with red and yellow numbers&#10;&#10;Description automatically generated">
            <a:extLst>
              <a:ext uri="{FF2B5EF4-FFF2-40B4-BE49-F238E27FC236}">
                <a16:creationId xmlns:a16="http://schemas.microsoft.com/office/drawing/2014/main" id="{FFE56C26-B86A-2C35-C500-2F521BF41DE2}"/>
              </a:ext>
            </a:extLst>
          </p:cNvPr>
          <p:cNvPicPr>
            <a:picLocks noChangeAspect="1"/>
          </p:cNvPicPr>
          <p:nvPr/>
        </p:nvPicPr>
        <p:blipFill rotWithShape="1">
          <a:blip r:embed="rId3"/>
          <a:srcRect l="11957" t="18280" r="17851" b="18843"/>
          <a:stretch/>
        </p:blipFill>
        <p:spPr>
          <a:xfrm>
            <a:off x="750034" y="809686"/>
            <a:ext cx="3793392" cy="3397984"/>
          </a:xfrm>
          <a:prstGeom prst="rect">
            <a:avLst/>
          </a:prstGeom>
        </p:spPr>
      </p:pic>
      <p:sp>
        <p:nvSpPr>
          <p:cNvPr id="14" name="TextBox 13">
            <a:extLst>
              <a:ext uri="{FF2B5EF4-FFF2-40B4-BE49-F238E27FC236}">
                <a16:creationId xmlns:a16="http://schemas.microsoft.com/office/drawing/2014/main" id="{D341711A-C20C-5983-DC6C-CFA2406F17C4}"/>
              </a:ext>
            </a:extLst>
          </p:cNvPr>
          <p:cNvSpPr txBox="1"/>
          <p:nvPr/>
        </p:nvSpPr>
        <p:spPr>
          <a:xfrm>
            <a:off x="4468117" y="4083490"/>
            <a:ext cx="448237"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42" name="TextBox 41">
            <a:extLst>
              <a:ext uri="{FF2B5EF4-FFF2-40B4-BE49-F238E27FC236}">
                <a16:creationId xmlns:a16="http://schemas.microsoft.com/office/drawing/2014/main" id="{40A1C9A7-0C7D-B641-6B1C-7A97475E09C6}"/>
              </a:ext>
            </a:extLst>
          </p:cNvPr>
          <p:cNvSpPr txBox="1"/>
          <p:nvPr/>
        </p:nvSpPr>
        <p:spPr>
          <a:xfrm>
            <a:off x="4458675" y="742138"/>
            <a:ext cx="355093"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1</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4336521" y="3662342"/>
            <a:ext cx="2631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Left Brace 42">
            <a:extLst>
              <a:ext uri="{FF2B5EF4-FFF2-40B4-BE49-F238E27FC236}">
                <a16:creationId xmlns:a16="http://schemas.microsoft.com/office/drawing/2014/main" id="{96C3DFF4-8469-E375-7EFD-692599A29446}"/>
              </a:ext>
            </a:extLst>
          </p:cNvPr>
          <p:cNvSpPr/>
          <p:nvPr/>
        </p:nvSpPr>
        <p:spPr>
          <a:xfrm rot="16200000">
            <a:off x="1556143" y="3552016"/>
            <a:ext cx="92647" cy="168063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44" name="Rectangle 43">
            <a:extLst>
              <a:ext uri="{FF2B5EF4-FFF2-40B4-BE49-F238E27FC236}">
                <a16:creationId xmlns:a16="http://schemas.microsoft.com/office/drawing/2014/main" id="{630ECC77-4BBA-85A7-2511-B8932AD974CC}"/>
              </a:ext>
            </a:extLst>
          </p:cNvPr>
          <p:cNvSpPr/>
          <p:nvPr/>
        </p:nvSpPr>
        <p:spPr>
          <a:xfrm>
            <a:off x="1346941" y="841270"/>
            <a:ext cx="2831950" cy="54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9DD6467-B1C0-F41A-74DF-09CEA960A216}"/>
              </a:ext>
            </a:extLst>
          </p:cNvPr>
          <p:cNvSpPr/>
          <p:nvPr/>
        </p:nvSpPr>
        <p:spPr>
          <a:xfrm>
            <a:off x="1901183" y="1399697"/>
            <a:ext cx="2277708" cy="54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AF93F6F-8281-B693-22AD-9F75F4867E5B}"/>
              </a:ext>
            </a:extLst>
          </p:cNvPr>
          <p:cNvSpPr/>
          <p:nvPr/>
        </p:nvSpPr>
        <p:spPr>
          <a:xfrm>
            <a:off x="2464742" y="1957250"/>
            <a:ext cx="1756275" cy="54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82933BC-2E29-5B6D-EA7C-BB460F4DD37D}"/>
              </a:ext>
            </a:extLst>
          </p:cNvPr>
          <p:cNvSpPr/>
          <p:nvPr/>
        </p:nvSpPr>
        <p:spPr>
          <a:xfrm>
            <a:off x="3013067" y="2515280"/>
            <a:ext cx="1189819" cy="54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B13D014-7BC0-BE0D-0A18-33DD9BC48AC8}"/>
              </a:ext>
            </a:extLst>
          </p:cNvPr>
          <p:cNvSpPr/>
          <p:nvPr/>
        </p:nvSpPr>
        <p:spPr>
          <a:xfrm>
            <a:off x="3579321" y="3072702"/>
            <a:ext cx="624788" cy="548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116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aph of a number of numbers&#10;&#10;Description automatically generated">
            <a:extLst>
              <a:ext uri="{FF2B5EF4-FFF2-40B4-BE49-F238E27FC236}">
                <a16:creationId xmlns:a16="http://schemas.microsoft.com/office/drawing/2014/main" id="{F0B1F7A1-EA3A-E2BA-0C86-D9E5F28E2E1E}"/>
              </a:ext>
            </a:extLst>
          </p:cNvPr>
          <p:cNvPicPr>
            <a:picLocks noChangeAspect="1"/>
          </p:cNvPicPr>
          <p:nvPr/>
        </p:nvPicPr>
        <p:blipFill>
          <a:blip r:embed="rId3"/>
          <a:stretch>
            <a:fillRect/>
          </a:stretch>
        </p:blipFill>
        <p:spPr>
          <a:xfrm>
            <a:off x="3251570" y="3325417"/>
            <a:ext cx="3019362" cy="3019362"/>
          </a:xfrm>
          <a:prstGeom prst="rect">
            <a:avLst/>
          </a:prstGeom>
        </p:spPr>
      </p:pic>
      <p:pic>
        <p:nvPicPr>
          <p:cNvPr id="16" name="Picture 15" descr="A graph of a number of numbers&#10;&#10;Description automatically generated">
            <a:extLst>
              <a:ext uri="{FF2B5EF4-FFF2-40B4-BE49-F238E27FC236}">
                <a16:creationId xmlns:a16="http://schemas.microsoft.com/office/drawing/2014/main" id="{79797167-626A-E3BA-9110-FD58E05782C6}"/>
              </a:ext>
            </a:extLst>
          </p:cNvPr>
          <p:cNvPicPr>
            <a:picLocks noChangeAspect="1"/>
          </p:cNvPicPr>
          <p:nvPr/>
        </p:nvPicPr>
        <p:blipFill>
          <a:blip r:embed="rId4"/>
          <a:stretch>
            <a:fillRect/>
          </a:stretch>
        </p:blipFill>
        <p:spPr>
          <a:xfrm>
            <a:off x="3239621" y="478435"/>
            <a:ext cx="3019362" cy="3019362"/>
          </a:xfrm>
          <a:prstGeom prst="rect">
            <a:avLst/>
          </a:prstGeom>
        </p:spPr>
      </p:pic>
      <p:pic>
        <p:nvPicPr>
          <p:cNvPr id="22" name="Picture 21" descr="A graph of a number of numbers and a line&#10;&#10;Description automatically generated">
            <a:extLst>
              <a:ext uri="{FF2B5EF4-FFF2-40B4-BE49-F238E27FC236}">
                <a16:creationId xmlns:a16="http://schemas.microsoft.com/office/drawing/2014/main" id="{02A25772-5EF2-9C89-9698-F0C44B92FEDA}"/>
              </a:ext>
            </a:extLst>
          </p:cNvPr>
          <p:cNvPicPr>
            <a:picLocks noChangeAspect="1"/>
          </p:cNvPicPr>
          <p:nvPr/>
        </p:nvPicPr>
        <p:blipFill>
          <a:blip r:embed="rId5"/>
          <a:stretch>
            <a:fillRect/>
          </a:stretch>
        </p:blipFill>
        <p:spPr>
          <a:xfrm>
            <a:off x="353735" y="3336842"/>
            <a:ext cx="3019362" cy="3019362"/>
          </a:xfrm>
          <a:prstGeom prst="rect">
            <a:avLst/>
          </a:prstGeom>
        </p:spPr>
      </p:pic>
      <p:pic>
        <p:nvPicPr>
          <p:cNvPr id="9" name="Picture 8" descr="A graph of a number of points&#10;&#10;Description automatically generated">
            <a:extLst>
              <a:ext uri="{FF2B5EF4-FFF2-40B4-BE49-F238E27FC236}">
                <a16:creationId xmlns:a16="http://schemas.microsoft.com/office/drawing/2014/main" id="{BD31BBC1-6B45-1C20-E69B-31506157E5A3}"/>
              </a:ext>
            </a:extLst>
          </p:cNvPr>
          <p:cNvPicPr>
            <a:picLocks noChangeAspect="1"/>
          </p:cNvPicPr>
          <p:nvPr/>
        </p:nvPicPr>
        <p:blipFill rotWithShape="1">
          <a:blip r:embed="rId6"/>
          <a:srcRect r="2520"/>
          <a:stretch/>
        </p:blipFill>
        <p:spPr>
          <a:xfrm>
            <a:off x="361640" y="490760"/>
            <a:ext cx="2943270" cy="3019362"/>
          </a:xfrm>
          <a:prstGeom prst="rect">
            <a:avLst/>
          </a:prstGeom>
        </p:spPr>
      </p:pic>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7"/>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8"/>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9"/>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7"/>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10"/>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093167" cy="388523"/>
                <a:chOff x="4707877" y="2006145"/>
                <a:chExt cx="1093167"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11"/>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10"/>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11"/>
                <a:srcRect l="22019" t="14222" r="67057" b="78240"/>
                <a:stretch/>
              </p:blipFill>
              <p:spPr>
                <a:xfrm>
                  <a:off x="5005495" y="2048357"/>
                  <a:ext cx="392608" cy="189648"/>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195935"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196650"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6" name="TextBox 85">
            <a:extLst>
              <a:ext uri="{FF2B5EF4-FFF2-40B4-BE49-F238E27FC236}">
                <a16:creationId xmlns:a16="http://schemas.microsoft.com/office/drawing/2014/main" id="{883B59DC-7215-294F-9B37-FFC6134F3EB8}"/>
              </a:ext>
            </a:extLst>
          </p:cNvPr>
          <p:cNvSpPr txBox="1"/>
          <p:nvPr/>
        </p:nvSpPr>
        <p:spPr>
          <a:xfrm>
            <a:off x="194064"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5" y="6241567"/>
            <a:ext cx="3070752"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C) Accuracy as a function of metric estimates at 250ms D) Accuracy as a function of metric estimates at 1000ms D) Discrimination accuracy as a function of the Kinect (bars with colored outline) and as a function of differences in metric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58534"/>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02622" y="315294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443964" y="314327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4984559" y="314172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16069" y="314172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13841" y="599254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460793" y="599969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4990169" y="599254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27289" y="599254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1005234" y="600091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550855"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82088" y="600091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607988" y="600091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6"/>
          <a:srcRect l="41057" t="80706" r="12293" b="14967"/>
          <a:stretch/>
        </p:blipFill>
        <p:spPr>
          <a:xfrm>
            <a:off x="1583299" y="2915727"/>
            <a:ext cx="1408517" cy="130630"/>
          </a:xfrm>
          <a:prstGeom prst="rect">
            <a:avLst/>
          </a:prstGeom>
        </p:spPr>
      </p:pic>
      <p:pic>
        <p:nvPicPr>
          <p:cNvPr id="27" name="Picture 26" descr="A graph of a number of numbers and a line&#10;&#10;Description automatically generated">
            <a:extLst>
              <a:ext uri="{FF2B5EF4-FFF2-40B4-BE49-F238E27FC236}">
                <a16:creationId xmlns:a16="http://schemas.microsoft.com/office/drawing/2014/main" id="{87499DA8-29C1-5DC6-1264-3E0DE4F5F919}"/>
              </a:ext>
            </a:extLst>
          </p:cNvPr>
          <p:cNvPicPr>
            <a:picLocks noChangeAspect="1"/>
          </p:cNvPicPr>
          <p:nvPr/>
        </p:nvPicPr>
        <p:blipFill rotWithShape="1">
          <a:blip r:embed="rId5"/>
          <a:srcRect l="23213" t="91275" r="44906" b="5065"/>
          <a:stretch/>
        </p:blipFill>
        <p:spPr>
          <a:xfrm>
            <a:off x="1048935" y="6877146"/>
            <a:ext cx="1053549" cy="120915"/>
          </a:xfrm>
          <a:prstGeom prst="rect">
            <a:avLst/>
          </a:prstGeom>
        </p:spPr>
      </p:pic>
      <p:sp>
        <p:nvSpPr>
          <p:cNvPr id="28" name="Rectangle 27">
            <a:extLst>
              <a:ext uri="{FF2B5EF4-FFF2-40B4-BE49-F238E27FC236}">
                <a16:creationId xmlns:a16="http://schemas.microsoft.com/office/drawing/2014/main" id="{F32D6295-FB0C-8559-407D-01180D0180D5}"/>
              </a:ext>
            </a:extLst>
          </p:cNvPr>
          <p:cNvSpPr/>
          <p:nvPr/>
        </p:nvSpPr>
        <p:spPr>
          <a:xfrm>
            <a:off x="3470615" y="1097351"/>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060FD42-6768-2E8D-0828-E70C44681BFF}"/>
              </a:ext>
            </a:extLst>
          </p:cNvPr>
          <p:cNvSpPr/>
          <p:nvPr/>
        </p:nvSpPr>
        <p:spPr>
          <a:xfrm>
            <a:off x="3467418" y="165579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42D64AD-0D71-4A26-7A1C-2A591785876D}"/>
              </a:ext>
            </a:extLst>
          </p:cNvPr>
          <p:cNvSpPr/>
          <p:nvPr/>
        </p:nvSpPr>
        <p:spPr>
          <a:xfrm>
            <a:off x="3473356" y="2224708"/>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E72C13-A997-DB4A-0FA9-C542211D6F33}"/>
              </a:ext>
            </a:extLst>
          </p:cNvPr>
          <p:cNvSpPr/>
          <p:nvPr/>
        </p:nvSpPr>
        <p:spPr>
          <a:xfrm>
            <a:off x="3470482" y="2794888"/>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6CBCB41-83F0-82A9-B67A-54513C056B06}"/>
              </a:ext>
            </a:extLst>
          </p:cNvPr>
          <p:cNvSpPr/>
          <p:nvPr/>
        </p:nvSpPr>
        <p:spPr>
          <a:xfrm>
            <a:off x="3485120" y="3947509"/>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8426CA9-0F51-89A4-2FB3-535C75C6AA2C}"/>
              </a:ext>
            </a:extLst>
          </p:cNvPr>
          <p:cNvSpPr/>
          <p:nvPr/>
        </p:nvSpPr>
        <p:spPr>
          <a:xfrm>
            <a:off x="3480885" y="4505954"/>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AE9AE2-31E3-0C40-BE58-D704B077D029}"/>
              </a:ext>
            </a:extLst>
          </p:cNvPr>
          <p:cNvSpPr/>
          <p:nvPr/>
        </p:nvSpPr>
        <p:spPr>
          <a:xfrm>
            <a:off x="3482251" y="507486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FC99C8-59BC-D8BA-6E53-5EA41C3AF837}"/>
              </a:ext>
            </a:extLst>
          </p:cNvPr>
          <p:cNvSpPr/>
          <p:nvPr/>
        </p:nvSpPr>
        <p:spPr>
          <a:xfrm>
            <a:off x="3484987" y="564504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0D00A83-B31C-5305-1ED4-8927E899D51C}"/>
              </a:ext>
            </a:extLst>
          </p:cNvPr>
          <p:cNvSpPr/>
          <p:nvPr/>
        </p:nvSpPr>
        <p:spPr>
          <a:xfrm>
            <a:off x="586643" y="3958729"/>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09AD987-FC2E-CC9C-4137-6F235299D2D3}"/>
              </a:ext>
            </a:extLst>
          </p:cNvPr>
          <p:cNvSpPr/>
          <p:nvPr/>
        </p:nvSpPr>
        <p:spPr>
          <a:xfrm>
            <a:off x="582408" y="4517174"/>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D58550A-D61A-E7EE-B5FC-C51CD332D833}"/>
              </a:ext>
            </a:extLst>
          </p:cNvPr>
          <p:cNvSpPr/>
          <p:nvPr/>
        </p:nvSpPr>
        <p:spPr>
          <a:xfrm>
            <a:off x="583774" y="508608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3243F0-1F73-88CA-E6BA-F87365980B71}"/>
              </a:ext>
            </a:extLst>
          </p:cNvPr>
          <p:cNvSpPr/>
          <p:nvPr/>
        </p:nvSpPr>
        <p:spPr>
          <a:xfrm>
            <a:off x="586510" y="565626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71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
        <p:nvSpPr>
          <p:cNvPr id="2" name="TextBox 1">
            <a:extLst>
              <a:ext uri="{FF2B5EF4-FFF2-40B4-BE49-F238E27FC236}">
                <a16:creationId xmlns:a16="http://schemas.microsoft.com/office/drawing/2014/main" id="{E4AE1A27-ED2F-A942-04DB-95ACA775AAF3}"/>
              </a:ext>
            </a:extLst>
          </p:cNvPr>
          <p:cNvSpPr txBox="1"/>
          <p:nvPr/>
        </p:nvSpPr>
        <p:spPr>
          <a:xfrm>
            <a:off x="-3362056" y="4182553"/>
            <a:ext cx="3362056"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377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18C05799-2093-DB1F-6637-7F4AE5847E9E}"/>
              </a:ext>
            </a:extLst>
          </p:cNvPr>
          <p:cNvGrpSpPr/>
          <p:nvPr/>
        </p:nvGrpSpPr>
        <p:grpSpPr>
          <a:xfrm>
            <a:off x="70367" y="6584182"/>
            <a:ext cx="2500333" cy="2489179"/>
            <a:chOff x="-2993386" y="6596156"/>
            <a:chExt cx="2500333" cy="2489179"/>
          </a:xfrm>
        </p:grpSpPr>
        <p:pic>
          <p:nvPicPr>
            <p:cNvPr id="61" name="Picture 60" descr="A graph of a number of numbers and lines&#10;&#10;Description automatically generated">
              <a:extLst>
                <a:ext uri="{FF2B5EF4-FFF2-40B4-BE49-F238E27FC236}">
                  <a16:creationId xmlns:a16="http://schemas.microsoft.com/office/drawing/2014/main" id="{FFC25181-523A-3BCE-5B5E-5DF86AB5C01E}"/>
                </a:ext>
              </a:extLst>
            </p:cNvPr>
            <p:cNvPicPr>
              <a:picLocks noChangeAspect="1"/>
            </p:cNvPicPr>
            <p:nvPr/>
          </p:nvPicPr>
          <p:blipFill rotWithShape="1">
            <a:blip r:embed="rId3"/>
            <a:srcRect t="10051" r="9512"/>
            <a:stretch/>
          </p:blipFill>
          <p:spPr>
            <a:xfrm>
              <a:off x="-2993386" y="6599901"/>
              <a:ext cx="2500333" cy="2485434"/>
            </a:xfrm>
            <a:prstGeom prst="rect">
              <a:avLst/>
            </a:prstGeom>
          </p:spPr>
        </p:pic>
        <p:sp>
          <p:nvSpPr>
            <p:cNvPr id="89" name="Rectangle 88">
              <a:extLst>
                <a:ext uri="{FF2B5EF4-FFF2-40B4-BE49-F238E27FC236}">
                  <a16:creationId xmlns:a16="http://schemas.microsoft.com/office/drawing/2014/main" id="{FABF56A2-B8F2-8186-5F84-037A6F952E2B}"/>
                </a:ext>
              </a:extLst>
            </p:cNvPr>
            <p:cNvSpPr/>
            <p:nvPr/>
          </p:nvSpPr>
          <p:spPr>
            <a:xfrm>
              <a:off x="-2260409" y="6596156"/>
              <a:ext cx="1738784" cy="2931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0841C628-7D11-B2AB-02AE-5D2436474097}"/>
              </a:ext>
            </a:extLst>
          </p:cNvPr>
          <p:cNvGrpSpPr/>
          <p:nvPr/>
        </p:nvGrpSpPr>
        <p:grpSpPr>
          <a:xfrm>
            <a:off x="2792787" y="6587927"/>
            <a:ext cx="2500333" cy="2485434"/>
            <a:chOff x="7593228" y="7115367"/>
            <a:chExt cx="2500333" cy="2485434"/>
          </a:xfrm>
        </p:grpSpPr>
        <p:pic>
          <p:nvPicPr>
            <p:cNvPr id="63" name="Picture 62" descr="A graph of a number of numbers and a line&#10;&#10;Description automatically generated">
              <a:extLst>
                <a:ext uri="{FF2B5EF4-FFF2-40B4-BE49-F238E27FC236}">
                  <a16:creationId xmlns:a16="http://schemas.microsoft.com/office/drawing/2014/main" id="{56E6895E-C843-4922-9A43-88F7212B571A}"/>
                </a:ext>
              </a:extLst>
            </p:cNvPr>
            <p:cNvPicPr>
              <a:picLocks noChangeAspect="1"/>
            </p:cNvPicPr>
            <p:nvPr/>
          </p:nvPicPr>
          <p:blipFill rotWithShape="1">
            <a:blip r:embed="rId4"/>
            <a:srcRect t="10051" r="9512"/>
            <a:stretch/>
          </p:blipFill>
          <p:spPr>
            <a:xfrm>
              <a:off x="7593228" y="7115367"/>
              <a:ext cx="2500333" cy="2485434"/>
            </a:xfrm>
            <a:prstGeom prst="rect">
              <a:avLst/>
            </a:prstGeom>
          </p:spPr>
        </p:pic>
        <p:sp>
          <p:nvSpPr>
            <p:cNvPr id="86" name="Rectangle 85">
              <a:extLst>
                <a:ext uri="{FF2B5EF4-FFF2-40B4-BE49-F238E27FC236}">
                  <a16:creationId xmlns:a16="http://schemas.microsoft.com/office/drawing/2014/main" id="{28B24E54-BC09-326D-BF09-C3165612872A}"/>
                </a:ext>
              </a:extLst>
            </p:cNvPr>
            <p:cNvSpPr/>
            <p:nvPr/>
          </p:nvSpPr>
          <p:spPr>
            <a:xfrm>
              <a:off x="8292662" y="7115367"/>
              <a:ext cx="1738326" cy="3554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D2AE124D-2048-10E0-3E9D-982B44751779}"/>
              </a:ext>
            </a:extLst>
          </p:cNvPr>
          <p:cNvGrpSpPr/>
          <p:nvPr/>
        </p:nvGrpSpPr>
        <p:grpSpPr>
          <a:xfrm>
            <a:off x="2792787" y="3707057"/>
            <a:ext cx="2500333" cy="2485434"/>
            <a:chOff x="6363075" y="3968897"/>
            <a:chExt cx="2500333" cy="2485434"/>
          </a:xfrm>
        </p:grpSpPr>
        <p:pic>
          <p:nvPicPr>
            <p:cNvPr id="59" name="Picture 58" descr="A graph of a number of numbers and a line&#10;&#10;Description automatically generated">
              <a:extLst>
                <a:ext uri="{FF2B5EF4-FFF2-40B4-BE49-F238E27FC236}">
                  <a16:creationId xmlns:a16="http://schemas.microsoft.com/office/drawing/2014/main" id="{E19193CB-57E0-C23F-A020-EA999DCA2B8A}"/>
                </a:ext>
              </a:extLst>
            </p:cNvPr>
            <p:cNvPicPr>
              <a:picLocks noChangeAspect="1"/>
            </p:cNvPicPr>
            <p:nvPr/>
          </p:nvPicPr>
          <p:blipFill rotWithShape="1">
            <a:blip r:embed="rId5"/>
            <a:srcRect t="10051" r="9512"/>
            <a:stretch/>
          </p:blipFill>
          <p:spPr>
            <a:xfrm>
              <a:off x="6363075" y="3968897"/>
              <a:ext cx="2500333" cy="2485434"/>
            </a:xfrm>
            <a:prstGeom prst="rect">
              <a:avLst/>
            </a:prstGeom>
          </p:spPr>
        </p:pic>
        <p:sp>
          <p:nvSpPr>
            <p:cNvPr id="72" name="Rectangle 71">
              <a:extLst>
                <a:ext uri="{FF2B5EF4-FFF2-40B4-BE49-F238E27FC236}">
                  <a16:creationId xmlns:a16="http://schemas.microsoft.com/office/drawing/2014/main" id="{400CF1BA-6E58-15A3-ACC5-279AC7442C48}"/>
                </a:ext>
              </a:extLst>
            </p:cNvPr>
            <p:cNvSpPr/>
            <p:nvPr/>
          </p:nvSpPr>
          <p:spPr>
            <a:xfrm>
              <a:off x="7108864" y="3968897"/>
              <a:ext cx="1648881" cy="2838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6F9AFA9C-AE2D-CB1F-ED0E-4120D4F702CA}"/>
              </a:ext>
            </a:extLst>
          </p:cNvPr>
          <p:cNvGrpSpPr/>
          <p:nvPr/>
        </p:nvGrpSpPr>
        <p:grpSpPr>
          <a:xfrm>
            <a:off x="78530" y="3709032"/>
            <a:ext cx="2500333" cy="2485433"/>
            <a:chOff x="-3799061" y="4900493"/>
            <a:chExt cx="2500333" cy="2485433"/>
          </a:xfrm>
        </p:grpSpPr>
        <p:pic>
          <p:nvPicPr>
            <p:cNvPr id="45" name="Picture 44" descr="A graph of a number of numbers&#10;&#10;Description automatically generated">
              <a:extLst>
                <a:ext uri="{FF2B5EF4-FFF2-40B4-BE49-F238E27FC236}">
                  <a16:creationId xmlns:a16="http://schemas.microsoft.com/office/drawing/2014/main" id="{53249758-68D9-00D7-9736-4175F7FCA882}"/>
                </a:ext>
              </a:extLst>
            </p:cNvPr>
            <p:cNvPicPr>
              <a:picLocks noChangeAspect="1"/>
            </p:cNvPicPr>
            <p:nvPr/>
          </p:nvPicPr>
          <p:blipFill rotWithShape="1">
            <a:blip r:embed="rId6"/>
            <a:srcRect t="10051" r="9512"/>
            <a:stretch/>
          </p:blipFill>
          <p:spPr>
            <a:xfrm>
              <a:off x="-3799061" y="4900493"/>
              <a:ext cx="2500333" cy="2485433"/>
            </a:xfrm>
            <a:prstGeom prst="rect">
              <a:avLst/>
            </a:prstGeom>
          </p:spPr>
        </p:pic>
        <p:sp>
          <p:nvSpPr>
            <p:cNvPr id="66" name="Rectangle 65">
              <a:extLst>
                <a:ext uri="{FF2B5EF4-FFF2-40B4-BE49-F238E27FC236}">
                  <a16:creationId xmlns:a16="http://schemas.microsoft.com/office/drawing/2014/main" id="{A5F3CA98-C68C-87DC-54F5-11B8A0AF0121}"/>
                </a:ext>
              </a:extLst>
            </p:cNvPr>
            <p:cNvSpPr/>
            <p:nvPr/>
          </p:nvSpPr>
          <p:spPr>
            <a:xfrm>
              <a:off x="-2354603" y="4969074"/>
              <a:ext cx="968727" cy="140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AC7F4FB-F594-AB2C-8C1E-88BBDAE5B4DA}"/>
                </a:ext>
              </a:extLst>
            </p:cNvPr>
            <p:cNvSpPr/>
            <p:nvPr/>
          </p:nvSpPr>
          <p:spPr>
            <a:xfrm>
              <a:off x="-3242333" y="4993241"/>
              <a:ext cx="968727" cy="140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A501385E-B399-7650-B9D0-82492DD84F17}"/>
              </a:ext>
            </a:extLst>
          </p:cNvPr>
          <p:cNvGrpSpPr/>
          <p:nvPr/>
        </p:nvGrpSpPr>
        <p:grpSpPr>
          <a:xfrm>
            <a:off x="65258" y="1028520"/>
            <a:ext cx="2500333" cy="2482470"/>
            <a:chOff x="-3119019" y="1077256"/>
            <a:chExt cx="2500333" cy="2482470"/>
          </a:xfrm>
        </p:grpSpPr>
        <p:pic>
          <p:nvPicPr>
            <p:cNvPr id="33" name="Picture 32" descr="A graph of a kinect distance difference&#10;&#10;Description automatically generated">
              <a:extLst>
                <a:ext uri="{FF2B5EF4-FFF2-40B4-BE49-F238E27FC236}">
                  <a16:creationId xmlns:a16="http://schemas.microsoft.com/office/drawing/2014/main" id="{E6ACD26C-E0CD-D4D7-EF00-C2E1E36783A7}"/>
                </a:ext>
              </a:extLst>
            </p:cNvPr>
            <p:cNvPicPr>
              <a:picLocks noChangeAspect="1"/>
            </p:cNvPicPr>
            <p:nvPr/>
          </p:nvPicPr>
          <p:blipFill rotWithShape="1">
            <a:blip r:embed="rId7"/>
            <a:srcRect t="10159" r="9512"/>
            <a:stretch/>
          </p:blipFill>
          <p:spPr>
            <a:xfrm>
              <a:off x="-3119019" y="1077256"/>
              <a:ext cx="2500333" cy="2482470"/>
            </a:xfrm>
            <a:prstGeom prst="rect">
              <a:avLst/>
            </a:prstGeom>
          </p:spPr>
        </p:pic>
        <p:sp>
          <p:nvSpPr>
            <p:cNvPr id="64" name="Rectangle 63">
              <a:extLst>
                <a:ext uri="{FF2B5EF4-FFF2-40B4-BE49-F238E27FC236}">
                  <a16:creationId xmlns:a16="http://schemas.microsoft.com/office/drawing/2014/main" id="{311C0BFD-C8F0-1911-01DA-4A827F7FCD32}"/>
                </a:ext>
              </a:extLst>
            </p:cNvPr>
            <p:cNvSpPr/>
            <p:nvPr/>
          </p:nvSpPr>
          <p:spPr>
            <a:xfrm>
              <a:off x="-2651760" y="1166049"/>
              <a:ext cx="1943100" cy="210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6D047C5-85D7-D9FA-7804-4D2F33E5E40E}"/>
              </a:ext>
            </a:extLst>
          </p:cNvPr>
          <p:cNvSpPr/>
          <p:nvPr/>
        </p:nvSpPr>
        <p:spPr>
          <a:xfrm>
            <a:off x="477242" y="1271133"/>
            <a:ext cx="1149601" cy="4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3548" y="987104"/>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8"/>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9"/>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10"/>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11"/>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11"/>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11"/>
            <a:srcRect l="75117" t="52388" r="11490" b="20193"/>
            <a:stretch/>
          </p:blipFill>
          <p:spPr>
            <a:xfrm rot="5400000">
              <a:off x="6304348" y="975629"/>
              <a:ext cx="176344" cy="253097"/>
            </a:xfrm>
            <a:prstGeom prst="rect">
              <a:avLst/>
            </a:prstGeom>
          </p:spPr>
        </p:pic>
      </p:grpSp>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12"/>
          <a:srcRect l="66230" t="14103" r="11544" b="81203"/>
          <a:stretch/>
        </p:blipFill>
        <p:spPr>
          <a:xfrm>
            <a:off x="1990109" y="1378600"/>
            <a:ext cx="605410" cy="127859"/>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12"/>
          <a:srcRect l="15052" t="13125" r="34117" b="80133"/>
          <a:stretch/>
        </p:blipFill>
        <p:spPr>
          <a:xfrm>
            <a:off x="1212359" y="1174889"/>
            <a:ext cx="1384563" cy="183650"/>
          </a:xfrm>
          <a:prstGeom prst="rect">
            <a:avLst/>
          </a:prstGeom>
        </p:spPr>
      </p:pic>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9" name="Group 8">
            <a:extLst>
              <a:ext uri="{FF2B5EF4-FFF2-40B4-BE49-F238E27FC236}">
                <a16:creationId xmlns:a16="http://schemas.microsoft.com/office/drawing/2014/main" id="{5E0F5F13-01D4-A0A4-2E7A-A6AA5C75041C}"/>
              </a:ext>
            </a:extLst>
          </p:cNvPr>
          <p:cNvGrpSpPr/>
          <p:nvPr/>
        </p:nvGrpSpPr>
        <p:grpSpPr>
          <a:xfrm>
            <a:off x="2637493" y="3646792"/>
            <a:ext cx="2758358" cy="476672"/>
            <a:chOff x="-2314" y="3767247"/>
            <a:chExt cx="2758358" cy="476672"/>
          </a:xfrm>
        </p:grpSpPr>
        <p:grpSp>
          <p:nvGrpSpPr>
            <p:cNvPr id="5" name="Group 4">
              <a:extLst>
                <a:ext uri="{FF2B5EF4-FFF2-40B4-BE49-F238E27FC236}">
                  <a16:creationId xmlns:a16="http://schemas.microsoft.com/office/drawing/2014/main" id="{63546313-3700-BD44-A1B0-666606BE1D20}"/>
                </a:ext>
              </a:extLst>
            </p:cNvPr>
            <p:cNvGrpSpPr/>
            <p:nvPr/>
          </p:nvGrpSpPr>
          <p:grpSpPr>
            <a:xfrm>
              <a:off x="743319" y="3812043"/>
              <a:ext cx="2012725" cy="431876"/>
              <a:chOff x="743319" y="3812043"/>
              <a:chExt cx="2012725" cy="431876"/>
            </a:xfrm>
          </p:grpSpPr>
          <p:sp>
            <p:nvSpPr>
              <p:cNvPr id="25" name="Rectangle 24">
                <a:extLst>
                  <a:ext uri="{FF2B5EF4-FFF2-40B4-BE49-F238E27FC236}">
                    <a16:creationId xmlns:a16="http://schemas.microsoft.com/office/drawing/2014/main" id="{3546B27F-7600-6FDF-BF43-0B7BA59CD0A4}"/>
                  </a:ext>
                </a:extLst>
              </p:cNvPr>
              <p:cNvSpPr/>
              <p:nvPr/>
            </p:nvSpPr>
            <p:spPr>
              <a:xfrm>
                <a:off x="743319" y="3812043"/>
                <a:ext cx="1949520"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13"/>
              <a:srcRect l="68656" t="13541" r="9034" b="80518"/>
              <a:stretch/>
            </p:blipFill>
            <p:spPr>
              <a:xfrm>
                <a:off x="2142814" y="4080632"/>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13"/>
              <a:srcRect l="26792" t="13541" r="31140" b="80518"/>
              <a:stretch/>
            </p:blipFill>
            <p:spPr>
              <a:xfrm>
                <a:off x="1557162" y="3914937"/>
                <a:ext cx="1156295" cy="163287"/>
              </a:xfrm>
              <a:prstGeom prst="rect">
                <a:avLst/>
              </a:prstGeom>
            </p:spPr>
          </p:pic>
        </p:grpSp>
        <p:sp>
          <p:nvSpPr>
            <p:cNvPr id="26" name="TextBox 25">
              <a:extLst>
                <a:ext uri="{FF2B5EF4-FFF2-40B4-BE49-F238E27FC236}">
                  <a16:creationId xmlns:a16="http://schemas.microsoft.com/office/drawing/2014/main" id="{7EDC23EB-BCEF-6B46-914D-C8E9A406E28B}"/>
                </a:ext>
              </a:extLst>
            </p:cNvPr>
            <p:cNvSpPr txBox="1"/>
            <p:nvPr/>
          </p:nvSpPr>
          <p:spPr>
            <a:xfrm>
              <a:off x="-2314" y="37672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grpSp>
        <p:nvGrpSpPr>
          <p:cNvPr id="4" name="Group 3">
            <a:extLst>
              <a:ext uri="{FF2B5EF4-FFF2-40B4-BE49-F238E27FC236}">
                <a16:creationId xmlns:a16="http://schemas.microsoft.com/office/drawing/2014/main" id="{AB321BCE-2C0D-B746-9B06-4BE19C0C89F0}"/>
              </a:ext>
            </a:extLst>
          </p:cNvPr>
          <p:cNvGrpSpPr/>
          <p:nvPr/>
        </p:nvGrpSpPr>
        <p:grpSpPr>
          <a:xfrm>
            <a:off x="3620888" y="6496029"/>
            <a:ext cx="1889258" cy="472715"/>
            <a:chOff x="5282414" y="3812042"/>
            <a:chExt cx="1889258" cy="472715"/>
          </a:xfrm>
        </p:grpSpPr>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14"/>
            <a:srcRect l="24915" t="13116" r="32624" b="78764"/>
            <a:stretch/>
          </p:blipFill>
          <p:spPr>
            <a:xfrm>
              <a:off x="5788428"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14"/>
            <a:srcRect l="69609" t="14301" r="11283" b="79608"/>
            <a:stretch/>
          </p:blipFill>
          <p:spPr>
            <a:xfrm>
              <a:off x="6457823" y="4118844"/>
              <a:ext cx="525213" cy="165913"/>
            </a:xfrm>
            <a:prstGeom prst="rect">
              <a:avLst/>
            </a:prstGeom>
          </p:spPr>
        </p:pic>
      </p:grpSp>
      <p:sp>
        <p:nvSpPr>
          <p:cNvPr id="10" name="TextBox 9">
            <a:extLst>
              <a:ext uri="{FF2B5EF4-FFF2-40B4-BE49-F238E27FC236}">
                <a16:creationId xmlns:a16="http://schemas.microsoft.com/office/drawing/2014/main" id="{AE60B56D-AC6F-AA68-5AE2-4348EDFC3A77}"/>
              </a:ext>
            </a:extLst>
          </p:cNvPr>
          <p:cNvSpPr txBox="1"/>
          <p:nvPr/>
        </p:nvSpPr>
        <p:spPr>
          <a:xfrm>
            <a:off x="2850275" y="1064800"/>
            <a:ext cx="2553595" cy="24468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D) 250ms and E) 1000ms</a:t>
            </a:r>
            <a:endParaRPr lang="en-US" sz="900" b="1"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F7B7B01-C6B1-8047-9DF0-CE0494EA1FC5}"/>
              </a:ext>
            </a:extLst>
          </p:cNvPr>
          <p:cNvGrpSpPr/>
          <p:nvPr/>
        </p:nvGrpSpPr>
        <p:grpSpPr>
          <a:xfrm>
            <a:off x="909443" y="6501763"/>
            <a:ext cx="1763907" cy="422317"/>
            <a:chOff x="3132170" y="6768432"/>
            <a:chExt cx="1763907" cy="422317"/>
          </a:xfrm>
        </p:grpSpPr>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5"/>
            <a:srcRect l="69822" t="14707" r="12108" b="81096"/>
            <a:stretch/>
          </p:blipFill>
          <p:spPr>
            <a:xfrm>
              <a:off x="4310495" y="7076418"/>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5"/>
            <a:srcRect l="25943" t="13843" r="31565" b="81096"/>
            <a:stretch/>
          </p:blipFill>
          <p:spPr>
            <a:xfrm>
              <a:off x="3671839" y="6893422"/>
              <a:ext cx="1167939" cy="137849"/>
            </a:xfrm>
            <a:prstGeom prst="rect">
              <a:avLst/>
            </a:prstGeom>
          </p:spPr>
        </p:pic>
      </p:grpSp>
      <p:sp>
        <p:nvSpPr>
          <p:cNvPr id="48" name="TextBox 47">
            <a:extLst>
              <a:ext uri="{FF2B5EF4-FFF2-40B4-BE49-F238E27FC236}">
                <a16:creationId xmlns:a16="http://schemas.microsoft.com/office/drawing/2014/main" id="{891D7C7E-B9BF-D241-A3F1-CF69C0F3B877}"/>
              </a:ext>
            </a:extLst>
          </p:cNvPr>
          <p:cNvSpPr txBox="1"/>
          <p:nvPr/>
        </p:nvSpPr>
        <p:spPr>
          <a:xfrm>
            <a:off x="-71492" y="652258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47" name="TextBox 46">
            <a:extLst>
              <a:ext uri="{FF2B5EF4-FFF2-40B4-BE49-F238E27FC236}">
                <a16:creationId xmlns:a16="http://schemas.microsoft.com/office/drawing/2014/main" id="{B64A554A-C8A6-5742-A006-388A9C84DBD2}"/>
              </a:ext>
            </a:extLst>
          </p:cNvPr>
          <p:cNvSpPr txBox="1"/>
          <p:nvPr/>
        </p:nvSpPr>
        <p:spPr>
          <a:xfrm>
            <a:off x="-72811" y="364948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16"/>
          <a:srcRect l="24148" t="13702" r="34718" b="81644"/>
          <a:stretch/>
        </p:blipFill>
        <p:spPr>
          <a:xfrm>
            <a:off x="1470471" y="3796959"/>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16"/>
          <a:srcRect l="68195" t="13568" r="13146" b="81116"/>
          <a:stretch/>
        </p:blipFill>
        <p:spPr>
          <a:xfrm>
            <a:off x="2056413" y="3954152"/>
            <a:ext cx="508229" cy="144811"/>
          </a:xfrm>
          <a:prstGeom prst="rect">
            <a:avLst/>
          </a:prstGeom>
        </p:spPr>
      </p:pic>
      <p:sp>
        <p:nvSpPr>
          <p:cNvPr id="18" name="Rectangle 17">
            <a:extLst>
              <a:ext uri="{FF2B5EF4-FFF2-40B4-BE49-F238E27FC236}">
                <a16:creationId xmlns:a16="http://schemas.microsoft.com/office/drawing/2014/main" id="{D8814E94-6EB3-2502-3CF1-EA17742D7B58}"/>
              </a:ext>
            </a:extLst>
          </p:cNvPr>
          <p:cNvSpPr/>
          <p:nvPr/>
        </p:nvSpPr>
        <p:spPr>
          <a:xfrm>
            <a:off x="897289" y="4071198"/>
            <a:ext cx="250927" cy="95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9465833-91B6-7353-679A-1C39F75F2955}"/>
              </a:ext>
            </a:extLst>
          </p:cNvPr>
          <p:cNvSpPr txBox="1"/>
          <p:nvPr/>
        </p:nvSpPr>
        <p:spPr>
          <a:xfrm>
            <a:off x="2633108" y="652602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91" name="Rectangle 90">
            <a:extLst>
              <a:ext uri="{FF2B5EF4-FFF2-40B4-BE49-F238E27FC236}">
                <a16:creationId xmlns:a16="http://schemas.microsoft.com/office/drawing/2014/main" id="{2F5A6BCB-119A-D2F2-D9F1-63B1C55CA5C4}"/>
              </a:ext>
            </a:extLst>
          </p:cNvPr>
          <p:cNvSpPr/>
          <p:nvPr/>
        </p:nvSpPr>
        <p:spPr>
          <a:xfrm>
            <a:off x="570239" y="874597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3ED7399D-DC9A-66E6-F548-2E742140245A}"/>
              </a:ext>
            </a:extLst>
          </p:cNvPr>
          <p:cNvSpPr/>
          <p:nvPr/>
        </p:nvSpPr>
        <p:spPr>
          <a:xfrm>
            <a:off x="1067161" y="874841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7958287-016B-7637-98B8-E694176F57BB}"/>
              </a:ext>
            </a:extLst>
          </p:cNvPr>
          <p:cNvSpPr/>
          <p:nvPr/>
        </p:nvSpPr>
        <p:spPr>
          <a:xfrm>
            <a:off x="1602783" y="874597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1E5ACB4-9602-3C81-A795-0E0E86EEB640}"/>
              </a:ext>
            </a:extLst>
          </p:cNvPr>
          <p:cNvSpPr/>
          <p:nvPr/>
        </p:nvSpPr>
        <p:spPr>
          <a:xfrm>
            <a:off x="2129150" y="874597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BCA9D51-C37D-C15C-5BE9-8EE8FC76DCB1}"/>
              </a:ext>
            </a:extLst>
          </p:cNvPr>
          <p:cNvSpPr/>
          <p:nvPr/>
        </p:nvSpPr>
        <p:spPr>
          <a:xfrm>
            <a:off x="3289713" y="8756166"/>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C0AE54E-6BDE-1D3A-F223-3FE9AD3AF8E8}"/>
              </a:ext>
            </a:extLst>
          </p:cNvPr>
          <p:cNvSpPr/>
          <p:nvPr/>
        </p:nvSpPr>
        <p:spPr>
          <a:xfrm>
            <a:off x="3786635" y="8752668"/>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C118053-959A-F3C3-5A2C-04BB5AC368A9}"/>
              </a:ext>
            </a:extLst>
          </p:cNvPr>
          <p:cNvSpPr/>
          <p:nvPr/>
        </p:nvSpPr>
        <p:spPr>
          <a:xfrm>
            <a:off x="4322257" y="8756166"/>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520F8918-D1DE-AA4B-391E-E9388C09C14B}"/>
              </a:ext>
            </a:extLst>
          </p:cNvPr>
          <p:cNvSpPr/>
          <p:nvPr/>
        </p:nvSpPr>
        <p:spPr>
          <a:xfrm>
            <a:off x="4848624" y="8756166"/>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8255596-61F0-C1EA-F0FE-DCE9662C9E30}"/>
              </a:ext>
            </a:extLst>
          </p:cNvPr>
          <p:cNvSpPr/>
          <p:nvPr/>
        </p:nvSpPr>
        <p:spPr>
          <a:xfrm>
            <a:off x="3285435" y="587189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4F41CC7-ABB9-5C1D-3294-2E23E6C18CB0}"/>
              </a:ext>
            </a:extLst>
          </p:cNvPr>
          <p:cNvSpPr/>
          <p:nvPr/>
        </p:nvSpPr>
        <p:spPr>
          <a:xfrm>
            <a:off x="3782357" y="587433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85CA24A8-4B9B-6E48-66A1-51D4A0CC25EE}"/>
              </a:ext>
            </a:extLst>
          </p:cNvPr>
          <p:cNvSpPr/>
          <p:nvPr/>
        </p:nvSpPr>
        <p:spPr>
          <a:xfrm>
            <a:off x="4317979" y="587189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C964865-CBFF-16FA-C034-F8BFD8EB4720}"/>
              </a:ext>
            </a:extLst>
          </p:cNvPr>
          <p:cNvSpPr/>
          <p:nvPr/>
        </p:nvSpPr>
        <p:spPr>
          <a:xfrm>
            <a:off x="4844346" y="587189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34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790089"/>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metric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8FAFDDCD-93B6-7DB6-3C84-F62747B18008}"/>
              </a:ext>
            </a:extLst>
          </p:cNvPr>
          <p:cNvGrpSpPr/>
          <p:nvPr/>
        </p:nvGrpSpPr>
        <p:grpSpPr>
          <a:xfrm>
            <a:off x="357759" y="739841"/>
            <a:ext cx="4044607" cy="3032519"/>
            <a:chOff x="357759" y="739841"/>
            <a:chExt cx="4044607" cy="3032519"/>
          </a:xfrm>
        </p:grpSpPr>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Numerical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grpSp>
    </p:spTree>
    <p:extLst>
      <p:ext uri="{BB962C8B-B14F-4D97-AF65-F5344CB8AC3E}">
        <p14:creationId xmlns:p14="http://schemas.microsoft.com/office/powerpoint/2010/main" val="1058782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Metric Estimate Linear Models. </a:t>
            </a:r>
            <a:r>
              <a:rPr lang="en-US" sz="900" dirty="0">
                <a:latin typeface="Arial" panose="020B0604020202020204" pitchFamily="34" charset="0"/>
                <a:cs typeface="Arial" panose="020B0604020202020204" pitchFamily="34" charset="0"/>
              </a:rPr>
              <a:t>A) Raw data from the metric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4974077" y="864732"/>
            <a:ext cx="1092543" cy="451344"/>
            <a:chOff x="4974077" y="864732"/>
            <a:chExt cx="1092543" cy="451344"/>
          </a:xfrm>
        </p:grpSpPr>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684F9CE-7BA8-8745-8073-61111400D1D3}"/>
              </a:ext>
            </a:extLst>
          </p:cNvPr>
          <p:cNvSpPr/>
          <p:nvPr/>
        </p:nvSpPr>
        <p:spPr>
          <a:xfrm flipV="1">
            <a:off x="1464411" y="4333947"/>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3C0A3058-F889-6FB2-2BAB-7B14EE2EF2B8}"/>
              </a:ext>
            </a:extLst>
          </p:cNvPr>
          <p:cNvGrpSpPr/>
          <p:nvPr/>
        </p:nvGrpSpPr>
        <p:grpSpPr>
          <a:xfrm>
            <a:off x="413359" y="680932"/>
            <a:ext cx="3195631" cy="3195631"/>
            <a:chOff x="-3444715" y="1102068"/>
            <a:chExt cx="3195631" cy="3195631"/>
          </a:xfrm>
        </p:grpSpPr>
        <p:grpSp>
          <p:nvGrpSpPr>
            <p:cNvPr id="37" name="Group 36">
              <a:extLst>
                <a:ext uri="{FF2B5EF4-FFF2-40B4-BE49-F238E27FC236}">
                  <a16:creationId xmlns:a16="http://schemas.microsoft.com/office/drawing/2014/main" id="{564E9874-D66B-1C99-D9D5-EF632DA94CA4}"/>
                </a:ext>
              </a:extLst>
            </p:cNvPr>
            <p:cNvGrpSpPr/>
            <p:nvPr/>
          </p:nvGrpSpPr>
          <p:grpSpPr>
            <a:xfrm>
              <a:off x="-3444715" y="1102068"/>
              <a:ext cx="3195631" cy="3195631"/>
              <a:chOff x="-4557923" y="1449909"/>
              <a:chExt cx="3195631" cy="3195631"/>
            </a:xfrm>
          </p:grpSpPr>
          <p:pic>
            <p:nvPicPr>
              <p:cNvPr id="10" name="Picture 9" descr="A graph of a number of numbers&#10;&#10;Description automatically generated">
                <a:extLst>
                  <a:ext uri="{FF2B5EF4-FFF2-40B4-BE49-F238E27FC236}">
                    <a16:creationId xmlns:a16="http://schemas.microsoft.com/office/drawing/2014/main" id="{6EBE226F-EFDB-C65B-C822-CDF7007CD912}"/>
                  </a:ext>
                </a:extLst>
              </p:cNvPr>
              <p:cNvPicPr>
                <a:picLocks noChangeAspect="1"/>
              </p:cNvPicPr>
              <p:nvPr/>
            </p:nvPicPr>
            <p:blipFill>
              <a:blip r:embed="rId3"/>
              <a:stretch>
                <a:fillRect/>
              </a:stretch>
            </p:blipFill>
            <p:spPr>
              <a:xfrm>
                <a:off x="-4557923" y="1449909"/>
                <a:ext cx="3195631" cy="3195631"/>
              </a:xfrm>
              <a:prstGeom prst="rect">
                <a:avLst/>
              </a:prstGeom>
            </p:spPr>
          </p:pic>
          <p:sp>
            <p:nvSpPr>
              <p:cNvPr id="32" name="Rectangle 31">
                <a:extLst>
                  <a:ext uri="{FF2B5EF4-FFF2-40B4-BE49-F238E27FC236}">
                    <a16:creationId xmlns:a16="http://schemas.microsoft.com/office/drawing/2014/main" id="{AE35A9AD-2612-4FEE-E76A-7040D42ACB60}"/>
                  </a:ext>
                </a:extLst>
              </p:cNvPr>
              <p:cNvSpPr/>
              <p:nvPr/>
            </p:nvSpPr>
            <p:spPr>
              <a:xfrm>
                <a:off x="-4062652" y="1707914"/>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4"/>
            <a:srcRect l="15288" t="14246" r="45190" b="80856"/>
            <a:stretch/>
          </p:blipFill>
          <p:spPr>
            <a:xfrm>
              <a:off x="-1875939" y="3400630"/>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5"/>
            <a:srcRect l="57300" t="13195" r="24853" b="81906"/>
            <a:stretch/>
          </p:blipFill>
          <p:spPr>
            <a:xfrm>
              <a:off x="-1194621" y="3557582"/>
              <a:ext cx="570339" cy="156531"/>
            </a:xfrm>
            <a:prstGeom prst="rect">
              <a:avLst/>
            </a:prstGeom>
          </p:spPr>
        </p:pic>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63" name="Group 62">
            <a:extLst>
              <a:ext uri="{FF2B5EF4-FFF2-40B4-BE49-F238E27FC236}">
                <a16:creationId xmlns:a16="http://schemas.microsoft.com/office/drawing/2014/main" id="{C1C73555-B100-687D-E300-9E7D76F6465A}"/>
              </a:ext>
            </a:extLst>
          </p:cNvPr>
          <p:cNvGrpSpPr/>
          <p:nvPr/>
        </p:nvGrpSpPr>
        <p:grpSpPr>
          <a:xfrm>
            <a:off x="3746986" y="673781"/>
            <a:ext cx="3195631" cy="3195631"/>
            <a:chOff x="7541141" y="2303627"/>
            <a:chExt cx="3195631" cy="3195631"/>
          </a:xfrm>
        </p:grpSpPr>
        <p:pic>
          <p:nvPicPr>
            <p:cNvPr id="12" name="Picture 11" descr="A green line with black dots&#10;&#10;Description automatically generated">
              <a:extLst>
                <a:ext uri="{FF2B5EF4-FFF2-40B4-BE49-F238E27FC236}">
                  <a16:creationId xmlns:a16="http://schemas.microsoft.com/office/drawing/2014/main" id="{B4207D1C-00AD-48E7-2382-4B4C3F30B1D9}"/>
                </a:ext>
              </a:extLst>
            </p:cNvPr>
            <p:cNvPicPr>
              <a:picLocks noChangeAspect="1"/>
            </p:cNvPicPr>
            <p:nvPr/>
          </p:nvPicPr>
          <p:blipFill>
            <a:blip r:embed="rId6"/>
            <a:stretch>
              <a:fillRect/>
            </a:stretch>
          </p:blipFill>
          <p:spPr>
            <a:xfrm>
              <a:off x="7541141" y="2303627"/>
              <a:ext cx="3195631" cy="3195631"/>
            </a:xfrm>
            <a:prstGeom prst="rect">
              <a:avLst/>
            </a:prstGeom>
          </p:spPr>
        </p:pic>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7"/>
            <a:srcRect l="15057" t="13912" r="58128" b="81326"/>
            <a:stretch/>
          </p:blipFill>
          <p:spPr>
            <a:xfrm>
              <a:off x="9499804" y="4602153"/>
              <a:ext cx="856910" cy="152172"/>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8"/>
            <a:srcRect l="56900" t="13903" r="27627" b="82039"/>
            <a:stretch/>
          </p:blipFill>
          <p:spPr>
            <a:xfrm>
              <a:off x="9842368" y="4784694"/>
              <a:ext cx="494472" cy="129660"/>
            </a:xfrm>
            <a:prstGeom prst="rect">
              <a:avLst/>
            </a:prstGeom>
          </p:spPr>
        </p:pic>
        <p:sp>
          <p:nvSpPr>
            <p:cNvPr id="48" name="Rectangle 47">
              <a:extLst>
                <a:ext uri="{FF2B5EF4-FFF2-40B4-BE49-F238E27FC236}">
                  <a16:creationId xmlns:a16="http://schemas.microsoft.com/office/drawing/2014/main" id="{D97643CB-D2D0-D185-81AF-04F0AA206177}"/>
                </a:ext>
              </a:extLst>
            </p:cNvPr>
            <p:cNvSpPr/>
            <p:nvPr/>
          </p:nvSpPr>
          <p:spPr>
            <a:xfrm>
              <a:off x="8035578" y="2550882"/>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65" name="Group 64">
            <a:extLst>
              <a:ext uri="{FF2B5EF4-FFF2-40B4-BE49-F238E27FC236}">
                <a16:creationId xmlns:a16="http://schemas.microsoft.com/office/drawing/2014/main" id="{1779663E-FCE9-006B-3B9D-47759E0312E0}"/>
              </a:ext>
            </a:extLst>
          </p:cNvPr>
          <p:cNvGrpSpPr/>
          <p:nvPr/>
        </p:nvGrpSpPr>
        <p:grpSpPr>
          <a:xfrm>
            <a:off x="401758" y="3693387"/>
            <a:ext cx="3195631" cy="3195631"/>
            <a:chOff x="-3404659" y="3593794"/>
            <a:chExt cx="3195631" cy="3195631"/>
          </a:xfrm>
        </p:grpSpPr>
        <p:pic>
          <p:nvPicPr>
            <p:cNvPr id="14" name="Picture 13" descr="A graph of a number of numbers&#10;&#10;Description automatically generated">
              <a:extLst>
                <a:ext uri="{FF2B5EF4-FFF2-40B4-BE49-F238E27FC236}">
                  <a16:creationId xmlns:a16="http://schemas.microsoft.com/office/drawing/2014/main" id="{BD2DB7E7-42D6-09D3-20D4-43BA008521F1}"/>
                </a:ext>
              </a:extLst>
            </p:cNvPr>
            <p:cNvPicPr>
              <a:picLocks noChangeAspect="1"/>
            </p:cNvPicPr>
            <p:nvPr/>
          </p:nvPicPr>
          <p:blipFill>
            <a:blip r:embed="rId9"/>
            <a:stretch>
              <a:fillRect/>
            </a:stretch>
          </p:blipFill>
          <p:spPr>
            <a:xfrm>
              <a:off x="-3404659" y="3593794"/>
              <a:ext cx="3195631" cy="3195631"/>
            </a:xfrm>
            <a:prstGeom prst="rect">
              <a:avLst/>
            </a:prstGeom>
          </p:spPr>
        </p:pic>
        <p:sp>
          <p:nvSpPr>
            <p:cNvPr id="64" name="Rectangle 63">
              <a:extLst>
                <a:ext uri="{FF2B5EF4-FFF2-40B4-BE49-F238E27FC236}">
                  <a16:creationId xmlns:a16="http://schemas.microsoft.com/office/drawing/2014/main" id="{CE16BEA3-3895-119C-AB92-5007335FEAC0}"/>
                </a:ext>
              </a:extLst>
            </p:cNvPr>
            <p:cNvSpPr/>
            <p:nvPr/>
          </p:nvSpPr>
          <p:spPr>
            <a:xfrm>
              <a:off x="-2894036" y="3822235"/>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10"/>
            <a:srcRect l="15433" t="14339" r="57721" b="80882"/>
            <a:stretch/>
          </p:blipFill>
          <p:spPr>
            <a:xfrm>
              <a:off x="-1427530" y="5912380"/>
              <a:ext cx="857907" cy="152697"/>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1"/>
            <a:srcRect l="58188" t="14072" r="24853" b="82044"/>
            <a:stretch/>
          </p:blipFill>
          <p:spPr>
            <a:xfrm>
              <a:off x="-1106373" y="6091989"/>
              <a:ext cx="541951" cy="124126"/>
            </a:xfrm>
            <a:prstGeom prst="rect">
              <a:avLst/>
            </a:prstGeom>
          </p:spPr>
        </p:pic>
      </p:gr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67" name="Group 66">
            <a:extLst>
              <a:ext uri="{FF2B5EF4-FFF2-40B4-BE49-F238E27FC236}">
                <a16:creationId xmlns:a16="http://schemas.microsoft.com/office/drawing/2014/main" id="{EC114B30-7CB0-5B25-B4B2-30DE8E75BCC2}"/>
              </a:ext>
            </a:extLst>
          </p:cNvPr>
          <p:cNvGrpSpPr/>
          <p:nvPr/>
        </p:nvGrpSpPr>
        <p:grpSpPr>
          <a:xfrm>
            <a:off x="3748831" y="3685230"/>
            <a:ext cx="3195631" cy="3195631"/>
            <a:chOff x="7578457" y="3256333"/>
            <a:chExt cx="3195631" cy="3195631"/>
          </a:xfrm>
        </p:grpSpPr>
        <p:pic>
          <p:nvPicPr>
            <p:cNvPr id="20" name="Picture 19" descr="A graph of a graph of a number of numbers&#10;&#10;Description automatically generated">
              <a:extLst>
                <a:ext uri="{FF2B5EF4-FFF2-40B4-BE49-F238E27FC236}">
                  <a16:creationId xmlns:a16="http://schemas.microsoft.com/office/drawing/2014/main" id="{D292E470-D4F6-4928-1EEA-FBE33AA92E11}"/>
                </a:ext>
              </a:extLst>
            </p:cNvPr>
            <p:cNvPicPr>
              <a:picLocks noChangeAspect="1"/>
            </p:cNvPicPr>
            <p:nvPr/>
          </p:nvPicPr>
          <p:blipFill>
            <a:blip r:embed="rId12"/>
            <a:stretch>
              <a:fillRect/>
            </a:stretch>
          </p:blipFill>
          <p:spPr>
            <a:xfrm>
              <a:off x="7578457" y="3256333"/>
              <a:ext cx="3195631" cy="3195631"/>
            </a:xfrm>
            <a:prstGeom prst="rect">
              <a:avLst/>
            </a:prstGeom>
          </p:spPr>
        </p:pic>
        <p:sp>
          <p:nvSpPr>
            <p:cNvPr id="66" name="Rectangle 65">
              <a:extLst>
                <a:ext uri="{FF2B5EF4-FFF2-40B4-BE49-F238E27FC236}">
                  <a16:creationId xmlns:a16="http://schemas.microsoft.com/office/drawing/2014/main" id="{B8B7E887-EEAE-C83D-E3E0-0AC75376F720}"/>
                </a:ext>
              </a:extLst>
            </p:cNvPr>
            <p:cNvSpPr/>
            <p:nvPr/>
          </p:nvSpPr>
          <p:spPr>
            <a:xfrm>
              <a:off x="8080222" y="3507781"/>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13"/>
            <a:srcRect l="14886" t="14817" r="58202" b="80840"/>
            <a:stretch/>
          </p:blipFill>
          <p:spPr>
            <a:xfrm>
              <a:off x="9535672" y="5583687"/>
              <a:ext cx="860017" cy="138784"/>
            </a:xfrm>
            <a:prstGeom prst="rect">
              <a:avLst/>
            </a:prstGeom>
          </p:spPr>
        </p:pic>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4"/>
            <a:srcRect l="57737" t="14035" r="25431" b="81757"/>
            <a:stretch/>
          </p:blipFill>
          <p:spPr>
            <a:xfrm>
              <a:off x="9861014" y="5772030"/>
              <a:ext cx="537883" cy="134457"/>
            </a:xfrm>
            <a:prstGeom prst="rect">
              <a:avLst/>
            </a:prstGeom>
          </p:spPr>
        </p:pic>
      </p:grpSp>
      <p:grpSp>
        <p:nvGrpSpPr>
          <p:cNvPr id="4" name="Group 3">
            <a:extLst>
              <a:ext uri="{FF2B5EF4-FFF2-40B4-BE49-F238E27FC236}">
                <a16:creationId xmlns:a16="http://schemas.microsoft.com/office/drawing/2014/main" id="{6A2D74D3-FEF2-B64D-9631-CAE40481D424}"/>
              </a:ext>
            </a:extLst>
          </p:cNvPr>
          <p:cNvGrpSpPr/>
          <p:nvPr/>
        </p:nvGrpSpPr>
        <p:grpSpPr>
          <a:xfrm>
            <a:off x="888519" y="1021312"/>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15"/>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16"/>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17"/>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8"/>
            <a:srcRect l="42225" t="6179" r="39724" b="87976"/>
            <a:stretch/>
          </p:blipFill>
          <p:spPr>
            <a:xfrm>
              <a:off x="6035195" y="3249364"/>
              <a:ext cx="405861" cy="131428"/>
            </a:xfrm>
            <a:prstGeom prst="rect">
              <a:avLst/>
            </a:prstGeom>
          </p:spPr>
        </p:pic>
      </p:grpSp>
      <p:sp>
        <p:nvSpPr>
          <p:cNvPr id="81" name="Rectangle 80">
            <a:extLst>
              <a:ext uri="{FF2B5EF4-FFF2-40B4-BE49-F238E27FC236}">
                <a16:creationId xmlns:a16="http://schemas.microsoft.com/office/drawing/2014/main" id="{DA43F784-DBC7-64F5-B372-84F784E5F5C4}"/>
              </a:ext>
            </a:extLst>
          </p:cNvPr>
          <p:cNvSpPr/>
          <p:nvPr/>
        </p:nvSpPr>
        <p:spPr>
          <a:xfrm>
            <a:off x="4371844" y="3488414"/>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E51731E-078C-9610-FB8D-4711313827A4}"/>
              </a:ext>
            </a:extLst>
          </p:cNvPr>
          <p:cNvSpPr/>
          <p:nvPr/>
        </p:nvSpPr>
        <p:spPr>
          <a:xfrm>
            <a:off x="4988723" y="349665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AB9B8AB-FAA3-D2FC-3658-32BDB9B62CFB}"/>
              </a:ext>
            </a:extLst>
          </p:cNvPr>
          <p:cNvSpPr/>
          <p:nvPr/>
        </p:nvSpPr>
        <p:spPr>
          <a:xfrm>
            <a:off x="5577322" y="349665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2C5CDE2-D3F8-A867-7A60-9AAC994BE3E3}"/>
              </a:ext>
            </a:extLst>
          </p:cNvPr>
          <p:cNvSpPr/>
          <p:nvPr/>
        </p:nvSpPr>
        <p:spPr>
          <a:xfrm>
            <a:off x="6217272" y="349591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CE71ADE-422B-85ED-B6E0-5CB0FA2D2F76}"/>
              </a:ext>
            </a:extLst>
          </p:cNvPr>
          <p:cNvSpPr/>
          <p:nvPr/>
        </p:nvSpPr>
        <p:spPr>
          <a:xfrm flipV="1">
            <a:off x="4115282" y="3496050"/>
            <a:ext cx="231804" cy="136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6E83B1A-4729-D51C-858C-1AB021369D43}"/>
              </a:ext>
            </a:extLst>
          </p:cNvPr>
          <p:cNvSpPr/>
          <p:nvPr/>
        </p:nvSpPr>
        <p:spPr>
          <a:xfrm flipV="1">
            <a:off x="3999298" y="352787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EEF96BA-BDC1-0472-DDE1-B558BA72FEB1}"/>
              </a:ext>
            </a:extLst>
          </p:cNvPr>
          <p:cNvSpPr/>
          <p:nvPr/>
        </p:nvSpPr>
        <p:spPr>
          <a:xfrm>
            <a:off x="4362404" y="6505382"/>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6A4F59B-AE30-646A-C6F5-D046BFAB089E}"/>
              </a:ext>
            </a:extLst>
          </p:cNvPr>
          <p:cNvSpPr/>
          <p:nvPr/>
        </p:nvSpPr>
        <p:spPr>
          <a:xfrm>
            <a:off x="4979283" y="651362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D7D2726-4852-599C-74E8-137EF7AF91EE}"/>
              </a:ext>
            </a:extLst>
          </p:cNvPr>
          <p:cNvSpPr/>
          <p:nvPr/>
        </p:nvSpPr>
        <p:spPr>
          <a:xfrm>
            <a:off x="5567882" y="651362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DEB3BC4-A497-6D8C-4017-70B2A7ED7B88}"/>
              </a:ext>
            </a:extLst>
          </p:cNvPr>
          <p:cNvSpPr/>
          <p:nvPr/>
        </p:nvSpPr>
        <p:spPr>
          <a:xfrm>
            <a:off x="6207832" y="651287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2D5C55DD-9477-48D5-1F0A-E13F917266DC}"/>
              </a:ext>
            </a:extLst>
          </p:cNvPr>
          <p:cNvSpPr/>
          <p:nvPr/>
        </p:nvSpPr>
        <p:spPr>
          <a:xfrm flipV="1">
            <a:off x="4105842" y="6513018"/>
            <a:ext cx="231804" cy="136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2B19C90-9225-86B7-FE1D-BFF48EF99692}"/>
              </a:ext>
            </a:extLst>
          </p:cNvPr>
          <p:cNvSpPr/>
          <p:nvPr/>
        </p:nvSpPr>
        <p:spPr>
          <a:xfrm flipV="1">
            <a:off x="3989858" y="654484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FDDE032-0603-61A9-4EE2-458690E07481}"/>
              </a:ext>
            </a:extLst>
          </p:cNvPr>
          <p:cNvSpPr/>
          <p:nvPr/>
        </p:nvSpPr>
        <p:spPr>
          <a:xfrm>
            <a:off x="1016362" y="6513474"/>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560E6132-A006-BFD5-3D40-324A95AE84AB}"/>
              </a:ext>
            </a:extLst>
          </p:cNvPr>
          <p:cNvSpPr/>
          <p:nvPr/>
        </p:nvSpPr>
        <p:spPr>
          <a:xfrm>
            <a:off x="1633241" y="652171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B7A1CF6-7AF3-A63F-0D47-EDDF850AFD33}"/>
              </a:ext>
            </a:extLst>
          </p:cNvPr>
          <p:cNvSpPr/>
          <p:nvPr/>
        </p:nvSpPr>
        <p:spPr>
          <a:xfrm>
            <a:off x="2221840" y="652171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B9DC206-E031-CEC4-87F6-85B9A67366A7}"/>
              </a:ext>
            </a:extLst>
          </p:cNvPr>
          <p:cNvSpPr/>
          <p:nvPr/>
        </p:nvSpPr>
        <p:spPr>
          <a:xfrm>
            <a:off x="2861790" y="652097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6C218261-38B1-BA67-565A-55D535E66F9E}"/>
              </a:ext>
            </a:extLst>
          </p:cNvPr>
          <p:cNvSpPr/>
          <p:nvPr/>
        </p:nvSpPr>
        <p:spPr>
          <a:xfrm flipV="1">
            <a:off x="759800" y="6521110"/>
            <a:ext cx="231804" cy="136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25561DE-367B-2009-2FB0-944B0403D6BA}"/>
              </a:ext>
            </a:extLst>
          </p:cNvPr>
          <p:cNvSpPr/>
          <p:nvPr/>
        </p:nvSpPr>
        <p:spPr>
          <a:xfrm flipV="1">
            <a:off x="643816" y="655293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9A2FEE9-C620-1B7E-A5F2-D6263FE84C0D}"/>
              </a:ext>
            </a:extLst>
          </p:cNvPr>
          <p:cNvSpPr/>
          <p:nvPr/>
        </p:nvSpPr>
        <p:spPr>
          <a:xfrm>
            <a:off x="648629" y="4370844"/>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C71BCF-0B4F-D3D8-9037-27899CEA014C}"/>
              </a:ext>
            </a:extLst>
          </p:cNvPr>
          <p:cNvSpPr/>
          <p:nvPr/>
        </p:nvSpPr>
        <p:spPr>
          <a:xfrm>
            <a:off x="646811" y="4965603"/>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41F8AC2-DD11-FD23-4B1E-67AEF12EC838}"/>
              </a:ext>
            </a:extLst>
          </p:cNvPr>
          <p:cNvSpPr/>
          <p:nvPr/>
        </p:nvSpPr>
        <p:spPr>
          <a:xfrm>
            <a:off x="578460" y="5567315"/>
            <a:ext cx="184335"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8A3728-FAFE-278E-EC95-AFD7725217E6}"/>
              </a:ext>
            </a:extLst>
          </p:cNvPr>
          <p:cNvSpPr/>
          <p:nvPr/>
        </p:nvSpPr>
        <p:spPr>
          <a:xfrm>
            <a:off x="573647" y="6135740"/>
            <a:ext cx="194531"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70B17A-B1FA-C838-814E-C2CF78B1C5C6}"/>
              </a:ext>
            </a:extLst>
          </p:cNvPr>
          <p:cNvSpPr/>
          <p:nvPr/>
        </p:nvSpPr>
        <p:spPr>
          <a:xfrm>
            <a:off x="4001116" y="4345717"/>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F39B73-AE60-CAAD-362E-A644808884DE}"/>
              </a:ext>
            </a:extLst>
          </p:cNvPr>
          <p:cNvSpPr/>
          <p:nvPr/>
        </p:nvSpPr>
        <p:spPr>
          <a:xfrm>
            <a:off x="3970336" y="4940476"/>
            <a:ext cx="144946"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C4FCD9-4B46-ABC5-F412-712D93728BC2}"/>
              </a:ext>
            </a:extLst>
          </p:cNvPr>
          <p:cNvSpPr/>
          <p:nvPr/>
        </p:nvSpPr>
        <p:spPr>
          <a:xfrm>
            <a:off x="3930947" y="5542188"/>
            <a:ext cx="184335"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18E5A-B2E0-8796-15C8-09C89C5D1665}"/>
              </a:ext>
            </a:extLst>
          </p:cNvPr>
          <p:cNvSpPr/>
          <p:nvPr/>
        </p:nvSpPr>
        <p:spPr>
          <a:xfrm>
            <a:off x="3926134" y="6110613"/>
            <a:ext cx="194531"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9BA9F3-8A02-96D5-4596-E1F5D077DB3A}"/>
              </a:ext>
            </a:extLst>
          </p:cNvPr>
          <p:cNvSpPr/>
          <p:nvPr/>
        </p:nvSpPr>
        <p:spPr>
          <a:xfrm>
            <a:off x="3995131" y="1356599"/>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E477EC9-5C01-745A-F2CD-DEC6AA3192CB}"/>
              </a:ext>
            </a:extLst>
          </p:cNvPr>
          <p:cNvSpPr/>
          <p:nvPr/>
        </p:nvSpPr>
        <p:spPr>
          <a:xfrm>
            <a:off x="3993313" y="1951358"/>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726C3DE-9736-86F2-24DE-A9CB946F8299}"/>
              </a:ext>
            </a:extLst>
          </p:cNvPr>
          <p:cNvSpPr/>
          <p:nvPr/>
        </p:nvSpPr>
        <p:spPr>
          <a:xfrm>
            <a:off x="3924962" y="2553070"/>
            <a:ext cx="184335"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7805D1-6E27-783F-D501-FEFE80317224}"/>
              </a:ext>
            </a:extLst>
          </p:cNvPr>
          <p:cNvSpPr/>
          <p:nvPr/>
        </p:nvSpPr>
        <p:spPr>
          <a:xfrm>
            <a:off x="3920149" y="3121495"/>
            <a:ext cx="194531"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10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4034413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7033"/>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pic>
        <p:nvPicPr>
          <p:cNvPr id="10" name="Picture 9">
            <a:extLst>
              <a:ext uri="{FF2B5EF4-FFF2-40B4-BE49-F238E27FC236}">
                <a16:creationId xmlns:a16="http://schemas.microsoft.com/office/drawing/2014/main" id="{40F7314A-CC71-D1D5-9AF6-AC954A7206DB}"/>
              </a:ext>
            </a:extLst>
          </p:cNvPr>
          <p:cNvPicPr>
            <a:picLocks noChangeAspect="1"/>
          </p:cNvPicPr>
          <p:nvPr/>
        </p:nvPicPr>
        <p:blipFill>
          <a:blip r:embed="rId5"/>
          <a:stretch>
            <a:fillRect/>
          </a:stretch>
        </p:blipFill>
        <p:spPr>
          <a:xfrm>
            <a:off x="1752618" y="1313640"/>
            <a:ext cx="825413" cy="789460"/>
          </a:xfrm>
          <a:prstGeom prst="rect">
            <a:avLst/>
          </a:prstGeom>
          <a:ln w="12700">
            <a:solidFill>
              <a:schemeClr val="tx1"/>
            </a:solidFill>
          </a:ln>
        </p:spPr>
      </p:pic>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304894" y="1252227"/>
            <a:ext cx="1153341" cy="846962"/>
            <a:chOff x="1232030" y="1151007"/>
            <a:chExt cx="1374883"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34386" y="1653014"/>
              <a:ext cx="78792" cy="83155"/>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32031" y="1220068"/>
              <a:ext cx="525877"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32030" y="1735286"/>
              <a:ext cx="525671" cy="432944"/>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55146"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nvGrpSpPr>
            <p:cNvPr id="82" name="Group 81">
              <a:extLst>
                <a:ext uri="{FF2B5EF4-FFF2-40B4-BE49-F238E27FC236}">
                  <a16:creationId xmlns:a16="http://schemas.microsoft.com/office/drawing/2014/main" id="{6B8C095E-25F3-9309-E492-32E54EF6A9F5}"/>
                </a:ext>
              </a:extLst>
            </p:cNvPr>
            <p:cNvGrpSpPr/>
            <p:nvPr/>
          </p:nvGrpSpPr>
          <p:grpSpPr>
            <a:xfrm>
              <a:off x="1779616" y="1151007"/>
              <a:ext cx="827297" cy="883592"/>
              <a:chOff x="8689284" y="2584686"/>
              <a:chExt cx="2545724" cy="2925672"/>
            </a:xfrm>
          </p:grpSpPr>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grpSp>
        <p:nvGrpSpPr>
          <p:cNvPr id="14" name="Group 13">
            <a:extLst>
              <a:ext uri="{FF2B5EF4-FFF2-40B4-BE49-F238E27FC236}">
                <a16:creationId xmlns:a16="http://schemas.microsoft.com/office/drawing/2014/main" id="{4B68EC6C-1D5A-DD20-22C7-0ABB2608D86B}"/>
              </a:ext>
            </a:extLst>
          </p:cNvPr>
          <p:cNvGrpSpPr/>
          <p:nvPr/>
        </p:nvGrpSpPr>
        <p:grpSpPr>
          <a:xfrm>
            <a:off x="4607754" y="2880604"/>
            <a:ext cx="2458381" cy="1993218"/>
            <a:chOff x="4607754" y="2880604"/>
            <a:chExt cx="2458381" cy="1993218"/>
          </a:xfrm>
        </p:grpSpPr>
        <p:sp>
          <p:nvSpPr>
            <p:cNvPr id="97" name="TextBox 96">
              <a:extLst>
                <a:ext uri="{FF2B5EF4-FFF2-40B4-BE49-F238E27FC236}">
                  <a16:creationId xmlns:a16="http://schemas.microsoft.com/office/drawing/2014/main" id="{3E060861-FDAF-AF0F-D265-EAFC63642829}"/>
                </a:ext>
              </a:extLst>
            </p:cNvPr>
            <p:cNvSpPr txBox="1"/>
            <p:nvPr/>
          </p:nvSpPr>
          <p:spPr>
            <a:xfrm>
              <a:off x="460775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79" name="Group 178">
              <a:extLst>
                <a:ext uri="{FF2B5EF4-FFF2-40B4-BE49-F238E27FC236}">
                  <a16:creationId xmlns:a16="http://schemas.microsoft.com/office/drawing/2014/main" id="{642ED8EA-C176-C736-9047-A578CB86B398}"/>
                </a:ext>
              </a:extLst>
            </p:cNvPr>
            <p:cNvGrpSpPr/>
            <p:nvPr/>
          </p:nvGrpSpPr>
          <p:grpSpPr>
            <a:xfrm>
              <a:off x="4837454" y="3021005"/>
              <a:ext cx="2228681"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6"/>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81355742-7D1D-443B-52D4-A6F99D6CC6FD}"/>
              </a:ext>
            </a:extLst>
          </p:cNvPr>
          <p:cNvGrpSpPr/>
          <p:nvPr/>
        </p:nvGrpSpPr>
        <p:grpSpPr>
          <a:xfrm>
            <a:off x="2293971" y="2875275"/>
            <a:ext cx="2436240" cy="2031239"/>
            <a:chOff x="2293971" y="2882150"/>
            <a:chExt cx="2436240" cy="2031239"/>
          </a:xfrm>
        </p:grpSpPr>
        <p:grpSp>
          <p:nvGrpSpPr>
            <p:cNvPr id="15" name="Group 14">
              <a:extLst>
                <a:ext uri="{FF2B5EF4-FFF2-40B4-BE49-F238E27FC236}">
                  <a16:creationId xmlns:a16="http://schemas.microsoft.com/office/drawing/2014/main" id="{0AA60A5E-D595-C5A7-60E9-E22E2D112E22}"/>
                </a:ext>
              </a:extLst>
            </p:cNvPr>
            <p:cNvGrpSpPr/>
            <p:nvPr/>
          </p:nvGrpSpPr>
          <p:grpSpPr>
            <a:xfrm>
              <a:off x="2293971" y="2882150"/>
              <a:ext cx="2436240" cy="2021867"/>
              <a:chOff x="2334412" y="2882150"/>
              <a:chExt cx="2436240" cy="2021867"/>
            </a:xfrm>
          </p:grpSpPr>
          <p:sp>
            <p:nvSpPr>
              <p:cNvPr id="96" name="TextBox 95">
                <a:extLst>
                  <a:ext uri="{FF2B5EF4-FFF2-40B4-BE49-F238E27FC236}">
                    <a16:creationId xmlns:a16="http://schemas.microsoft.com/office/drawing/2014/main" id="{99636BAC-6EE4-C3B9-E624-32078E731EA9}"/>
                  </a:ext>
                </a:extLst>
              </p:cNvPr>
              <p:cNvSpPr txBox="1"/>
              <p:nvPr/>
            </p:nvSpPr>
            <p:spPr>
              <a:xfrm>
                <a:off x="2334412"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178" name="Group 177">
                <a:extLst>
                  <a:ext uri="{FF2B5EF4-FFF2-40B4-BE49-F238E27FC236}">
                    <a16:creationId xmlns:a16="http://schemas.microsoft.com/office/drawing/2014/main" id="{49FA9032-12CF-0808-FEAC-4B52C7611230}"/>
                  </a:ext>
                </a:extLst>
              </p:cNvPr>
              <p:cNvGrpSpPr/>
              <p:nvPr/>
            </p:nvGrpSpPr>
            <p:grpSpPr>
              <a:xfrm>
                <a:off x="2541971" y="3028867"/>
                <a:ext cx="2228681"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77" name="TextBox 176">
              <a:extLst>
                <a:ext uri="{FF2B5EF4-FFF2-40B4-BE49-F238E27FC236}">
                  <a16:creationId xmlns:a16="http://schemas.microsoft.com/office/drawing/2014/main" id="{42051FBB-B378-7816-A173-9D24BD620708}"/>
                </a:ext>
              </a:extLst>
            </p:cNvPr>
            <p:cNvSpPr txBox="1"/>
            <p:nvPr/>
          </p:nvSpPr>
          <p:spPr>
            <a:xfrm rot="16200000">
              <a:off x="1600617" y="3821042"/>
              <a:ext cx="1938473" cy="246221"/>
            </a:xfrm>
            <a:prstGeom prst="rect">
              <a:avLst/>
            </a:prstGeom>
            <a:noFill/>
          </p:spPr>
          <p:txBody>
            <a:bodyPr wrap="square" rtlCol="0">
              <a:spAutoFit/>
            </a:bodyPr>
            <a:lstStyle/>
            <a:p>
              <a:pPr algn="ctr"/>
              <a:r>
                <a:rPr lang="en-US" sz="1000" dirty="0">
                  <a:latin typeface="+mj-lt"/>
                </a:rPr>
                <a:t>Residuals (z)</a:t>
              </a:r>
            </a:p>
          </p:txBody>
        </p:sp>
      </p:grpSp>
      <p:sp>
        <p:nvSpPr>
          <p:cNvPr id="182" name="TextBox 181">
            <a:extLst>
              <a:ext uri="{FF2B5EF4-FFF2-40B4-BE49-F238E27FC236}">
                <a16:creationId xmlns:a16="http://schemas.microsoft.com/office/drawing/2014/main" id="{63CA4EB3-1354-679C-0C98-B0C34EBDA85D}"/>
              </a:ext>
            </a:extLst>
          </p:cNvPr>
          <p:cNvSpPr txBox="1"/>
          <p:nvPr/>
        </p:nvSpPr>
        <p:spPr>
          <a:xfrm rot="16200000">
            <a:off x="3935409" y="3811670"/>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47495"/>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81117" y="4847494"/>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47494"/>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18" name="Group 17">
            <a:extLst>
              <a:ext uri="{FF2B5EF4-FFF2-40B4-BE49-F238E27FC236}">
                <a16:creationId xmlns:a16="http://schemas.microsoft.com/office/drawing/2014/main" id="{2C300A40-5A35-B623-1A9F-62D6F94201D4}"/>
              </a:ext>
            </a:extLst>
          </p:cNvPr>
          <p:cNvGrpSpPr/>
          <p:nvPr/>
        </p:nvGrpSpPr>
        <p:grpSpPr>
          <a:xfrm>
            <a:off x="-33977" y="2879659"/>
            <a:ext cx="2450405" cy="2017483"/>
            <a:chOff x="-33977" y="2886534"/>
            <a:chExt cx="2450405" cy="2017483"/>
          </a:xfrm>
        </p:grpSpPr>
        <p:grpSp>
          <p:nvGrpSpPr>
            <p:cNvPr id="17" name="Group 16">
              <a:extLst>
                <a:ext uri="{FF2B5EF4-FFF2-40B4-BE49-F238E27FC236}">
                  <a16:creationId xmlns:a16="http://schemas.microsoft.com/office/drawing/2014/main" id="{6458DC69-D631-FEA4-5DEA-BB74B15A5B5C}"/>
                </a:ext>
              </a:extLst>
            </p:cNvPr>
            <p:cNvGrpSpPr/>
            <p:nvPr/>
          </p:nvGrpSpPr>
          <p:grpSpPr>
            <a:xfrm>
              <a:off x="-33977" y="2886534"/>
              <a:ext cx="2450405" cy="2017483"/>
              <a:chOff x="-33977" y="2886534"/>
              <a:chExt cx="2450405" cy="2017483"/>
            </a:xfrm>
          </p:grpSpPr>
          <p:sp>
            <p:nvSpPr>
              <p:cNvPr id="95" name="TextBox 94">
                <a:extLst>
                  <a:ext uri="{FF2B5EF4-FFF2-40B4-BE49-F238E27FC236}">
                    <a16:creationId xmlns:a16="http://schemas.microsoft.com/office/drawing/2014/main" id="{089C1412-71BE-4466-B64B-FABC83A2155B}"/>
                  </a:ext>
                </a:extLst>
              </p:cNvPr>
              <p:cNvSpPr txBox="1"/>
              <p:nvPr/>
            </p:nvSpPr>
            <p:spPr>
              <a:xfrm>
                <a:off x="-33977"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28866"/>
                <a:ext cx="2228681"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8"/>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DE00DF74-C815-9144-8CBB-A1FB80DFEDE8}"/>
                  </a:ext>
                </a:extLst>
              </p:cNvPr>
              <p:cNvGrpSpPr/>
              <p:nvPr/>
            </p:nvGrpSpPr>
            <p:grpSpPr>
              <a:xfrm>
                <a:off x="521916" y="3029098"/>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37647" y="3811670"/>
              <a:ext cx="1938473" cy="246221"/>
            </a:xfrm>
            <a:prstGeom prst="rect">
              <a:avLst/>
            </a:prstGeom>
            <a:noFill/>
          </p:spPr>
          <p:txBody>
            <a:bodyPr wrap="square" rtlCol="0">
              <a:spAutoFit/>
            </a:bodyPr>
            <a:lstStyle/>
            <a:p>
              <a:pPr algn="ctr"/>
              <a:r>
                <a:rPr lang="en-US" sz="1000" dirty="0">
                  <a:latin typeface="+mj-lt"/>
                </a:rPr>
                <a:t>Abs(Residuals) (z)</a:t>
              </a:r>
            </a:p>
          </p:txBody>
        </p:sp>
      </p:grpSp>
    </p:spTree>
    <p:extLst>
      <p:ext uri="{BB962C8B-B14F-4D97-AF65-F5344CB8AC3E}">
        <p14:creationId xmlns:p14="http://schemas.microsoft.com/office/powerpoint/2010/main" val="3534840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3"/>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4"/>
          <a:srcRect l="11453"/>
          <a:stretch/>
        </p:blipFill>
        <p:spPr>
          <a:xfrm>
            <a:off x="2647407" y="3296668"/>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5"/>
          <a:srcRect l="11453"/>
          <a:stretch/>
        </p:blipFill>
        <p:spPr>
          <a:xfrm>
            <a:off x="4881862" y="3289674"/>
            <a:ext cx="2362400" cy="2667971"/>
          </a:xfrm>
          <a:prstGeom prst="rect">
            <a:avLst/>
          </a:prstGeom>
        </p:spPr>
      </p:pic>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rotWithShape="1">
          <a:blip r:embed="rId6"/>
          <a:srcRect l="24494" t="14408" r="32476" b="74084"/>
          <a:stretch/>
        </p:blipFill>
        <p:spPr>
          <a:xfrm>
            <a:off x="488419" y="3475777"/>
            <a:ext cx="1148005" cy="307026"/>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rotWithShape="1">
          <a:blip r:embed="rId7"/>
          <a:srcRect l="24568" t="13827" r="32403" b="74165"/>
          <a:stretch/>
        </p:blipFill>
        <p:spPr>
          <a:xfrm>
            <a:off x="2722873" y="3431006"/>
            <a:ext cx="1148006" cy="320373"/>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rotWithShape="1">
          <a:blip r:embed="rId8"/>
          <a:srcRect l="26266" t="13454" r="32559" b="74037"/>
          <a:stretch/>
        </p:blipFill>
        <p:spPr>
          <a:xfrm>
            <a:off x="4955307" y="3455755"/>
            <a:ext cx="1098513" cy="333722"/>
          </a:xfrm>
          <a:prstGeom prst="rect">
            <a:avLst/>
          </a:prstGeom>
        </p:spPr>
      </p:pic>
      <p:sp>
        <p:nvSpPr>
          <p:cNvPr id="2" name="TextBox 1">
            <a:extLst>
              <a:ext uri="{FF2B5EF4-FFF2-40B4-BE49-F238E27FC236}">
                <a16:creationId xmlns:a16="http://schemas.microsoft.com/office/drawing/2014/main" id="{A3A170AB-B549-26DE-F7C1-F26DAAC3820B}"/>
              </a:ext>
            </a:extLst>
          </p:cNvPr>
          <p:cNvSpPr txBox="1"/>
          <p:nvPr/>
        </p:nvSpPr>
        <p:spPr>
          <a:xfrm>
            <a:off x="92530" y="593090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11. Complete Ground Plane Linear Models. </a:t>
            </a:r>
            <a:r>
              <a:rPr lang="en-US" sz="900" dirty="0">
                <a:latin typeface="Arial" panose="020B0604020202020204" pitchFamily="34" charset="0"/>
                <a:cs typeface="Arial" panose="020B0604020202020204" pitchFamily="34" charset="0"/>
              </a:rPr>
              <a:t>A) Absolute value of the residuals from the verbal estimate linear models against the complete ground plane surface area for each stimulus (plotted for each viewing duration - 125, 250, and 1000 ms). Residuals that were originally positive are plotted as open circles. Originally negative residuals are plotted as colored in circles. B) Directional residual linear models (i.e., positive and negative residual models) per viewing duration reveal a diverging effect within the residuals wherein the positive residuals increase, and the negative residuals decrease with larger complete ground plane values.  </a:t>
            </a:r>
          </a:p>
        </p:txBody>
      </p:sp>
      <p:pic>
        <p:nvPicPr>
          <p:cNvPr id="4" name="Picture 3" descr="A picture containing text, diagram, line&#10;&#10;Description automatically generated">
            <a:extLst>
              <a:ext uri="{FF2B5EF4-FFF2-40B4-BE49-F238E27FC236}">
                <a16:creationId xmlns:a16="http://schemas.microsoft.com/office/drawing/2014/main" id="{696268EB-6A19-8D7E-DF4C-265D62D4D1B8}"/>
              </a:ext>
            </a:extLst>
          </p:cNvPr>
          <p:cNvPicPr>
            <a:picLocks noChangeAspect="1"/>
          </p:cNvPicPr>
          <p:nvPr/>
        </p:nvPicPr>
        <p:blipFill>
          <a:blip r:embed="rId9"/>
          <a:stretch>
            <a:fillRect/>
          </a:stretch>
        </p:blipFill>
        <p:spPr>
          <a:xfrm>
            <a:off x="107380" y="689544"/>
            <a:ext cx="2614743" cy="2614743"/>
          </a:xfrm>
          <a:prstGeom prst="rect">
            <a:avLst/>
          </a:prstGeom>
        </p:spPr>
      </p:pic>
      <p:pic>
        <p:nvPicPr>
          <p:cNvPr id="6" name="Picture 5" descr="A picture containing text, diagram, line, map&#10;&#10;Description automatically generated">
            <a:extLst>
              <a:ext uri="{FF2B5EF4-FFF2-40B4-BE49-F238E27FC236}">
                <a16:creationId xmlns:a16="http://schemas.microsoft.com/office/drawing/2014/main" id="{7831BA46-0B8A-E8FC-75F1-A4934BF706B6}"/>
              </a:ext>
            </a:extLst>
          </p:cNvPr>
          <p:cNvPicPr>
            <a:picLocks noChangeAspect="1"/>
          </p:cNvPicPr>
          <p:nvPr/>
        </p:nvPicPr>
        <p:blipFill rotWithShape="1">
          <a:blip r:embed="rId10"/>
          <a:srcRect l="11985"/>
          <a:stretch/>
        </p:blipFill>
        <p:spPr>
          <a:xfrm>
            <a:off x="2647407" y="689546"/>
            <a:ext cx="2301359" cy="2614743"/>
          </a:xfrm>
          <a:prstGeom prst="rect">
            <a:avLst/>
          </a:prstGeom>
        </p:spPr>
      </p:pic>
      <p:pic>
        <p:nvPicPr>
          <p:cNvPr id="8" name="Picture 7" descr="A picture containing text, diagram, line, plot&#10;&#10;Description automatically generated">
            <a:extLst>
              <a:ext uri="{FF2B5EF4-FFF2-40B4-BE49-F238E27FC236}">
                <a16:creationId xmlns:a16="http://schemas.microsoft.com/office/drawing/2014/main" id="{D99557DF-7A8A-B375-904B-46696D1B2FB2}"/>
              </a:ext>
            </a:extLst>
          </p:cNvPr>
          <p:cNvPicPr>
            <a:picLocks noChangeAspect="1"/>
          </p:cNvPicPr>
          <p:nvPr/>
        </p:nvPicPr>
        <p:blipFill rotWithShape="1">
          <a:blip r:embed="rId11"/>
          <a:srcRect l="11985"/>
          <a:stretch/>
        </p:blipFill>
        <p:spPr>
          <a:xfrm>
            <a:off x="4881862" y="689545"/>
            <a:ext cx="2301359" cy="2614743"/>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4955307"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2379869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177574D-31AA-3B26-8C4D-EF10DF897C01}"/>
              </a:ext>
            </a:extLst>
          </p:cNvPr>
          <p:cNvSpPr txBox="1"/>
          <p:nvPr/>
        </p:nvSpPr>
        <p:spPr>
          <a:xfrm>
            <a:off x="-44597"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73608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42145" y="3613942"/>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92537" y="2617071"/>
            <a:ext cx="148153" cy="2434126"/>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731167" y="1226568"/>
            <a:ext cx="127628" cy="4777392"/>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625414" y="3394962"/>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model&#10;&#10;Description automatically generated">
            <a:extLst>
              <a:ext uri="{FF2B5EF4-FFF2-40B4-BE49-F238E27FC236}">
                <a16:creationId xmlns:a16="http://schemas.microsoft.com/office/drawing/2014/main" id="{D6389B38-D36C-6740-750F-D38DE5AB4646}"/>
              </a:ext>
            </a:extLst>
          </p:cNvPr>
          <p:cNvPicPr>
            <a:picLocks noChangeAspect="1"/>
          </p:cNvPicPr>
          <p:nvPr/>
        </p:nvPicPr>
        <p:blipFill>
          <a:blip r:embed="rId3"/>
          <a:stretch>
            <a:fillRect/>
          </a:stretch>
        </p:blipFill>
        <p:spPr>
          <a:xfrm>
            <a:off x="228512" y="894331"/>
            <a:ext cx="2557652" cy="2557652"/>
          </a:xfrm>
          <a:prstGeom prst="rect">
            <a:avLst/>
          </a:prstGeom>
        </p:spPr>
      </p:pic>
      <p:pic>
        <p:nvPicPr>
          <p:cNvPr id="13" name="Picture 12" descr="A graph with red dots&#10;&#10;Description automatically generated">
            <a:extLst>
              <a:ext uri="{FF2B5EF4-FFF2-40B4-BE49-F238E27FC236}">
                <a16:creationId xmlns:a16="http://schemas.microsoft.com/office/drawing/2014/main" id="{DF3EDABA-B0D5-D085-2EFD-048D50DE2B49}"/>
              </a:ext>
            </a:extLst>
          </p:cNvPr>
          <p:cNvPicPr>
            <a:picLocks noChangeAspect="1"/>
          </p:cNvPicPr>
          <p:nvPr/>
        </p:nvPicPr>
        <p:blipFill rotWithShape="1">
          <a:blip r:embed="rId4"/>
          <a:srcRect l="8887"/>
          <a:stretch/>
        </p:blipFill>
        <p:spPr>
          <a:xfrm>
            <a:off x="2729541" y="891904"/>
            <a:ext cx="2330349" cy="2557652"/>
          </a:xfrm>
          <a:prstGeom prst="rect">
            <a:avLst/>
          </a:prstGeom>
        </p:spPr>
      </p:pic>
      <p:pic>
        <p:nvPicPr>
          <p:cNvPr id="22" name="Picture 21" descr="A graph of a line graph&#10;&#10;Description automatically generated">
            <a:extLst>
              <a:ext uri="{FF2B5EF4-FFF2-40B4-BE49-F238E27FC236}">
                <a16:creationId xmlns:a16="http://schemas.microsoft.com/office/drawing/2014/main" id="{58C80BC4-1A5B-F56C-760C-46F71FAC6FA3}"/>
              </a:ext>
            </a:extLst>
          </p:cNvPr>
          <p:cNvPicPr>
            <a:picLocks noChangeAspect="1"/>
          </p:cNvPicPr>
          <p:nvPr/>
        </p:nvPicPr>
        <p:blipFill rotWithShape="1">
          <a:blip r:embed="rId5"/>
          <a:srcRect l="8719" r="4254"/>
          <a:stretch/>
        </p:blipFill>
        <p:spPr>
          <a:xfrm>
            <a:off x="4990675" y="892810"/>
            <a:ext cx="2225834" cy="2557652"/>
          </a:xfrm>
          <a:prstGeom prst="rect">
            <a:avLst/>
          </a:prstGeom>
        </p:spPr>
      </p:pic>
      <p:sp>
        <p:nvSpPr>
          <p:cNvPr id="23" name="Rectangle 22">
            <a:extLst>
              <a:ext uri="{FF2B5EF4-FFF2-40B4-BE49-F238E27FC236}">
                <a16:creationId xmlns:a16="http://schemas.microsoft.com/office/drawing/2014/main" id="{266598BD-8DB8-354B-B8AF-46A28EFB21B7}"/>
              </a:ext>
            </a:extLst>
          </p:cNvPr>
          <p:cNvSpPr/>
          <p:nvPr/>
        </p:nvSpPr>
        <p:spPr>
          <a:xfrm>
            <a:off x="2689970" y="1127943"/>
            <a:ext cx="112619" cy="2039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E560EF7-0C5E-4A3D-9EAF-DB8C93081ACA}"/>
              </a:ext>
            </a:extLst>
          </p:cNvPr>
          <p:cNvSpPr/>
          <p:nvPr/>
        </p:nvSpPr>
        <p:spPr>
          <a:xfrm>
            <a:off x="4948858" y="1132601"/>
            <a:ext cx="112619" cy="2039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F88804-567C-5A2C-0274-A97DBDC4D8EC}"/>
              </a:ext>
            </a:extLst>
          </p:cNvPr>
          <p:cNvSpPr/>
          <p:nvPr/>
        </p:nvSpPr>
        <p:spPr>
          <a:xfrm>
            <a:off x="667661" y="3151543"/>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9CB6C2-1227-9A6A-C712-3D9A0470A4DA}"/>
              </a:ext>
            </a:extLst>
          </p:cNvPr>
          <p:cNvSpPr/>
          <p:nvPr/>
        </p:nvSpPr>
        <p:spPr>
          <a:xfrm>
            <a:off x="1178752" y="3145254"/>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9072FFD-8D0C-C198-A6FC-0761BFB66D42}"/>
              </a:ext>
            </a:extLst>
          </p:cNvPr>
          <p:cNvSpPr/>
          <p:nvPr/>
        </p:nvSpPr>
        <p:spPr>
          <a:xfrm>
            <a:off x="1659091" y="3151021"/>
            <a:ext cx="208844" cy="69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E5C8286-3686-262A-5984-4A7F18F412FC}"/>
              </a:ext>
            </a:extLst>
          </p:cNvPr>
          <p:cNvSpPr/>
          <p:nvPr/>
        </p:nvSpPr>
        <p:spPr>
          <a:xfrm>
            <a:off x="2185136" y="315779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1FEA11F-CDDF-1CF5-46AE-FEE606295386}"/>
              </a:ext>
            </a:extLst>
          </p:cNvPr>
          <p:cNvSpPr/>
          <p:nvPr/>
        </p:nvSpPr>
        <p:spPr>
          <a:xfrm>
            <a:off x="2945524" y="3150383"/>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186C4CD-343E-2850-360C-C34386283B8B}"/>
              </a:ext>
            </a:extLst>
          </p:cNvPr>
          <p:cNvSpPr/>
          <p:nvPr/>
        </p:nvSpPr>
        <p:spPr>
          <a:xfrm>
            <a:off x="3456615" y="3144094"/>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6DFF28D-7921-3255-D224-C14D3921D1DA}"/>
              </a:ext>
            </a:extLst>
          </p:cNvPr>
          <p:cNvSpPr/>
          <p:nvPr/>
        </p:nvSpPr>
        <p:spPr>
          <a:xfrm>
            <a:off x="3936954" y="3149861"/>
            <a:ext cx="208844" cy="69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D2655A4-C722-69BA-4A1E-1F9305ADF5F2}"/>
              </a:ext>
            </a:extLst>
          </p:cNvPr>
          <p:cNvSpPr/>
          <p:nvPr/>
        </p:nvSpPr>
        <p:spPr>
          <a:xfrm>
            <a:off x="4462999" y="3152372"/>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417EAA6-E4DE-343B-C819-E674B2204E7A}"/>
              </a:ext>
            </a:extLst>
          </p:cNvPr>
          <p:cNvSpPr/>
          <p:nvPr/>
        </p:nvSpPr>
        <p:spPr>
          <a:xfrm>
            <a:off x="5259967" y="315145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3136803-4FA6-B4EE-38A1-1B277003DBDF}"/>
              </a:ext>
            </a:extLst>
          </p:cNvPr>
          <p:cNvSpPr/>
          <p:nvPr/>
        </p:nvSpPr>
        <p:spPr>
          <a:xfrm>
            <a:off x="5750118" y="314516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187E15E-ECC5-F3DC-21F0-1E902FF27722}"/>
              </a:ext>
            </a:extLst>
          </p:cNvPr>
          <p:cNvSpPr/>
          <p:nvPr/>
        </p:nvSpPr>
        <p:spPr>
          <a:xfrm>
            <a:off x="6251397" y="3150933"/>
            <a:ext cx="208844" cy="69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719CF27-6E73-4ADE-DD7F-1770E61D1131}"/>
              </a:ext>
            </a:extLst>
          </p:cNvPr>
          <p:cNvSpPr/>
          <p:nvPr/>
        </p:nvSpPr>
        <p:spPr>
          <a:xfrm>
            <a:off x="6777442" y="315770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E447F6E-1FB3-34C3-811A-0EFF3160DDC2}"/>
              </a:ext>
            </a:extLst>
          </p:cNvPr>
          <p:cNvSpPr/>
          <p:nvPr/>
        </p:nvSpPr>
        <p:spPr>
          <a:xfrm>
            <a:off x="1366216" y="1059577"/>
            <a:ext cx="397297" cy="16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F308E95-8EE3-243F-6BD8-E21EED8232B3}"/>
              </a:ext>
            </a:extLst>
          </p:cNvPr>
          <p:cNvSpPr/>
          <p:nvPr/>
        </p:nvSpPr>
        <p:spPr>
          <a:xfrm>
            <a:off x="3633408" y="1067622"/>
            <a:ext cx="397297" cy="16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2870512-9DFA-F91D-54DE-BC40136E0320}"/>
              </a:ext>
            </a:extLst>
          </p:cNvPr>
          <p:cNvSpPr/>
          <p:nvPr/>
        </p:nvSpPr>
        <p:spPr>
          <a:xfrm>
            <a:off x="5779677" y="1059576"/>
            <a:ext cx="563612" cy="1737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DEF5A93-5397-72C1-1A31-5DB4D317196E}"/>
              </a:ext>
            </a:extLst>
          </p:cNvPr>
          <p:cNvGrpSpPr/>
          <p:nvPr/>
        </p:nvGrpSpPr>
        <p:grpSpPr>
          <a:xfrm>
            <a:off x="5160848" y="1166157"/>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6"/>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7"/>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8"/>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6"/>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9"/>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6"/>
              <a:srcRect l="76395" t="50675" r="12295" b="20193"/>
              <a:stretch/>
            </p:blipFill>
            <p:spPr>
              <a:xfrm rot="5400000">
                <a:off x="5683133" y="729115"/>
                <a:ext cx="173479" cy="323360"/>
              </a:xfrm>
              <a:prstGeom prst="rect">
                <a:avLst/>
              </a:prstGeom>
            </p:spPr>
          </p:pic>
        </p:grpSp>
      </p:grpSp>
      <p:sp>
        <p:nvSpPr>
          <p:cNvPr id="3" name="TextBox 2">
            <a:extLst>
              <a:ext uri="{FF2B5EF4-FFF2-40B4-BE49-F238E27FC236}">
                <a16:creationId xmlns:a16="http://schemas.microsoft.com/office/drawing/2014/main" id="{914370BF-8BBD-32DF-2893-7A5889C6D49C}"/>
              </a:ext>
            </a:extLst>
          </p:cNvPr>
          <p:cNvSpPr txBox="1"/>
          <p:nvPr/>
        </p:nvSpPr>
        <p:spPr>
          <a:xfrm>
            <a:off x="112813" y="6374754"/>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metric estimate regression residuals in Figure 2. </a:t>
            </a:r>
            <a:r>
              <a:rPr lang="en-US" sz="900" dirty="0">
                <a:latin typeface="Arial" panose="020B0604020202020204" pitchFamily="34" charset="0"/>
                <a:cs typeface="Arial" panose="020B0604020202020204" pitchFamily="34" charset="0"/>
              </a:rPr>
              <a:t>A) Metric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metric estimate regression residuals at the three viewing durations (125, 250, 1000ms). The residual correlation for a particular stimulus is highlighted in red on all plots. (* indicates p &lt; 0.05, ** indicates p &lt; 0.01)</a:t>
            </a:r>
          </a:p>
        </p:txBody>
      </p:sp>
      <p:pic>
        <p:nvPicPr>
          <p:cNvPr id="9" name="Picture 8" descr="A graph of a graph of a line&#10;&#10;Description automatically generated with medium confidence">
            <a:extLst>
              <a:ext uri="{FF2B5EF4-FFF2-40B4-BE49-F238E27FC236}">
                <a16:creationId xmlns:a16="http://schemas.microsoft.com/office/drawing/2014/main" id="{5D318E15-2154-B421-ABD8-FEDC068BD94E}"/>
              </a:ext>
            </a:extLst>
          </p:cNvPr>
          <p:cNvPicPr>
            <a:picLocks noChangeAspect="1"/>
          </p:cNvPicPr>
          <p:nvPr/>
        </p:nvPicPr>
        <p:blipFill rotWithShape="1">
          <a:blip r:embed="rId10"/>
          <a:srcRect t="11868" r="8479" b="1641"/>
          <a:stretch/>
        </p:blipFill>
        <p:spPr>
          <a:xfrm>
            <a:off x="227905" y="3889511"/>
            <a:ext cx="2315822" cy="2188539"/>
          </a:xfrm>
          <a:prstGeom prst="rect">
            <a:avLst/>
          </a:prstGeom>
        </p:spPr>
      </p:pic>
      <p:pic>
        <p:nvPicPr>
          <p:cNvPr id="17" name="Picture 16" descr="A graph of a graph of a graph&#10;&#10;Description automatically generated with medium confidence">
            <a:extLst>
              <a:ext uri="{FF2B5EF4-FFF2-40B4-BE49-F238E27FC236}">
                <a16:creationId xmlns:a16="http://schemas.microsoft.com/office/drawing/2014/main" id="{ABD977C5-E96F-153A-CEB5-29450DD51264}"/>
              </a:ext>
            </a:extLst>
          </p:cNvPr>
          <p:cNvPicPr>
            <a:picLocks noChangeAspect="1"/>
          </p:cNvPicPr>
          <p:nvPr/>
        </p:nvPicPr>
        <p:blipFill rotWithShape="1">
          <a:blip r:embed="rId11"/>
          <a:srcRect t="11623" r="8440" b="1886"/>
          <a:stretch/>
        </p:blipFill>
        <p:spPr>
          <a:xfrm>
            <a:off x="2501452" y="3883508"/>
            <a:ext cx="2316800" cy="2188539"/>
          </a:xfrm>
          <a:prstGeom prst="rect">
            <a:avLst/>
          </a:prstGeom>
        </p:spPr>
      </p:pic>
      <p:pic>
        <p:nvPicPr>
          <p:cNvPr id="15" name="Picture 14" descr="A graph of a line graph&#10;&#10;Description automatically generated with medium confidence">
            <a:extLst>
              <a:ext uri="{FF2B5EF4-FFF2-40B4-BE49-F238E27FC236}">
                <a16:creationId xmlns:a16="http://schemas.microsoft.com/office/drawing/2014/main" id="{09D6DA59-52C5-5034-5458-B75B9D86B53C}"/>
              </a:ext>
            </a:extLst>
          </p:cNvPr>
          <p:cNvPicPr>
            <a:picLocks noChangeAspect="1"/>
          </p:cNvPicPr>
          <p:nvPr/>
        </p:nvPicPr>
        <p:blipFill rotWithShape="1">
          <a:blip r:embed="rId12"/>
          <a:srcRect t="10982" r="8479" b="3164"/>
          <a:stretch/>
        </p:blipFill>
        <p:spPr>
          <a:xfrm>
            <a:off x="4769599" y="3864784"/>
            <a:ext cx="2315823" cy="2172428"/>
          </a:xfrm>
          <a:prstGeom prst="rect">
            <a:avLst/>
          </a:prstGeom>
        </p:spPr>
      </p:pic>
    </p:spTree>
    <p:extLst>
      <p:ext uri="{BB962C8B-B14F-4D97-AF65-F5344CB8AC3E}">
        <p14:creationId xmlns:p14="http://schemas.microsoft.com/office/powerpoint/2010/main" val="886962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289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547330" y="3280130"/>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5752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64821" y="6132823"/>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2630139" y="6311253"/>
            <a:ext cx="2746349" cy="2566426"/>
            <a:chOff x="4710092" y="3587107"/>
            <a:chExt cx="2746349" cy="2566426"/>
          </a:xfrm>
        </p:grpSpPr>
        <p:grpSp>
          <p:nvGrpSpPr>
            <p:cNvPr id="2" name="Group 1">
              <a:extLst>
                <a:ext uri="{FF2B5EF4-FFF2-40B4-BE49-F238E27FC236}">
                  <a16:creationId xmlns:a16="http://schemas.microsoft.com/office/drawing/2014/main" id="{FB2D0CAE-4247-61F0-B01A-36E62F04D5AF}"/>
                </a:ext>
              </a:extLst>
            </p:cNvPr>
            <p:cNvGrpSpPr/>
            <p:nvPr/>
          </p:nvGrpSpPr>
          <p:grpSpPr>
            <a:xfrm>
              <a:off x="4934046" y="3587107"/>
              <a:ext cx="2522395" cy="2566426"/>
              <a:chOff x="493404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115488" y="3587107"/>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710092" y="36145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
        <p:nvSpPr>
          <p:cNvPr id="3" name="TextBox 2">
            <a:extLst>
              <a:ext uri="{FF2B5EF4-FFF2-40B4-BE49-F238E27FC236}">
                <a16:creationId xmlns:a16="http://schemas.microsoft.com/office/drawing/2014/main" id="{0B8A3C81-CCD6-D8C4-4A16-153286437918}"/>
              </a:ext>
            </a:extLst>
          </p:cNvPr>
          <p:cNvSpPr txBox="1"/>
          <p:nvPr/>
        </p:nvSpPr>
        <p:spPr>
          <a:xfrm>
            <a:off x="2852340" y="1145053"/>
            <a:ext cx="2515350" cy="23083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Metric Estimate Response Time Linear Models. </a:t>
            </a:r>
            <a:r>
              <a:rPr lang="en-US" sz="900" dirty="0">
                <a:latin typeface="Arial" panose="020B0604020202020204" pitchFamily="34" charset="0"/>
                <a:cs typeface="Arial" panose="020B0604020202020204" pitchFamily="34" charset="0"/>
              </a:rPr>
              <a:t>A) Raw response time from the metric estimate task for the 125 ms viewing duration condition regressed against actual depth. Participants are independent between viewing duration conditions and all error bars in plots are between subjects standard error. B) Z-scored response time at 125ms against z-scored actual depth. C) Z-scored response time at 125ms against z-scored estimated depth. D) Z-scored response time at 125ms against z-scored estimated depth. E) Z-scored response time at 125ms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5600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476668" y="3088345"/>
              <a:ext cx="1475366" cy="184994"/>
              <a:chOff x="1834252" y="3047156"/>
              <a:chExt cx="1475366" cy="1849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834252" y="3047156"/>
                <a:ext cx="1352811"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99937" y="3291656"/>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29425"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3" y="1215959"/>
            <a:ext cx="643298" cy="166745"/>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17585" y="1231637"/>
            <a:ext cx="659561" cy="164420"/>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1799674" y="1239712"/>
            <a:ext cx="670099" cy="156201"/>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070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351661" y="3104735"/>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629570" y="3244234"/>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30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81575"/>
            <a:stretch/>
          </p:blipFill>
          <p:spPr>
            <a:xfrm>
              <a:off x="2250183" y="5660557"/>
              <a:ext cx="472477" cy="95732"/>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930862"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29985" y="6089381"/>
            <a:ext cx="2642050" cy="2784401"/>
            <a:chOff x="2256453" y="3371680"/>
            <a:chExt cx="2642050" cy="2784401"/>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56453" y="3371680"/>
              <a:ext cx="2642050" cy="2784401"/>
              <a:chOff x="2256453" y="3371680"/>
              <a:chExt cx="2642050" cy="2784401"/>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33325" y="3371680"/>
                <a:ext cx="2565178" cy="2784401"/>
                <a:chOff x="2333325" y="3371680"/>
                <a:chExt cx="2565178" cy="2784401"/>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33325" y="3371680"/>
                  <a:ext cx="2565178" cy="2784401"/>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319195" y="5639995"/>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77584"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56453"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FB2D0CAE-4247-61F0-B01A-36E62F04D5AF}"/>
              </a:ext>
            </a:extLst>
          </p:cNvPr>
          <p:cNvGrpSpPr/>
          <p:nvPr/>
        </p:nvGrpSpPr>
        <p:grpSpPr>
          <a:xfrm>
            <a:off x="2830240" y="6267314"/>
            <a:ext cx="2617001" cy="2610365"/>
            <a:chOff x="4934046" y="3543168"/>
            <a:chExt cx="2617001" cy="2610365"/>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654647"/>
              <a:ext cx="2617001" cy="2498886"/>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946628" y="5636963"/>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766123"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341102" y="3543168"/>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2630139" y="63387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9" name="Picture 18" descr="A graph of a number of numbers&#10;&#10;Description automatically generated">
            <a:extLst>
              <a:ext uri="{FF2B5EF4-FFF2-40B4-BE49-F238E27FC236}">
                <a16:creationId xmlns:a16="http://schemas.microsoft.com/office/drawing/2014/main" id="{4C93A0CA-1629-86F1-93B7-DCFDB9E84F4B}"/>
              </a:ext>
            </a:extLst>
          </p:cNvPr>
          <p:cNvPicPr>
            <a:picLocks noChangeAspect="1"/>
          </p:cNvPicPr>
          <p:nvPr/>
        </p:nvPicPr>
        <p:blipFill rotWithShape="1">
          <a:blip r:embed="rId15"/>
          <a:srcRect l="24834" t="90953" r="22727" b="5551"/>
          <a:stretch/>
        </p:blipFill>
        <p:spPr>
          <a:xfrm>
            <a:off x="3550289" y="6008584"/>
            <a:ext cx="1435972" cy="95732"/>
          </a:xfrm>
          <a:prstGeom prst="rect">
            <a:avLst/>
          </a:prstGeom>
        </p:spPr>
      </p:pic>
      <p:pic>
        <p:nvPicPr>
          <p:cNvPr id="23" name="Picture 22" descr="A graph of a response time&#10;&#10;Description automatically generated">
            <a:extLst>
              <a:ext uri="{FF2B5EF4-FFF2-40B4-BE49-F238E27FC236}">
                <a16:creationId xmlns:a16="http://schemas.microsoft.com/office/drawing/2014/main" id="{643B6965-4D2A-0493-8E90-AF0453E809A8}"/>
              </a:ext>
            </a:extLst>
          </p:cNvPr>
          <p:cNvPicPr>
            <a:picLocks noChangeAspect="1"/>
          </p:cNvPicPr>
          <p:nvPr/>
        </p:nvPicPr>
        <p:blipFill rotWithShape="1">
          <a:blip r:embed="rId16"/>
          <a:srcRect l="34450" t="90422" r="32679" b="5395"/>
          <a:stretch/>
        </p:blipFill>
        <p:spPr>
          <a:xfrm>
            <a:off x="1069326" y="3426976"/>
            <a:ext cx="898525" cy="114299"/>
          </a:xfrm>
          <a:prstGeom prst="rect">
            <a:avLst/>
          </a:prstGeom>
        </p:spPr>
      </p:pic>
      <p:pic>
        <p:nvPicPr>
          <p:cNvPr id="25" name="Picture 24" descr="A graph of a graph of a number of numbers&#10;&#10;Description automatically generated">
            <a:extLst>
              <a:ext uri="{FF2B5EF4-FFF2-40B4-BE49-F238E27FC236}">
                <a16:creationId xmlns:a16="http://schemas.microsoft.com/office/drawing/2014/main" id="{4E9EA666-847C-4BE6-F0BF-8D2EEC4CAED9}"/>
              </a:ext>
            </a:extLst>
          </p:cNvPr>
          <p:cNvPicPr>
            <a:picLocks noChangeAspect="1"/>
          </p:cNvPicPr>
          <p:nvPr/>
        </p:nvPicPr>
        <p:blipFill rotWithShape="1">
          <a:blip r:embed="rId17"/>
          <a:srcRect l="28026" t="90848" r="25979" b="5387"/>
          <a:stretch/>
        </p:blipFill>
        <p:spPr>
          <a:xfrm>
            <a:off x="841569" y="6008697"/>
            <a:ext cx="1259541" cy="103095"/>
          </a:xfrm>
          <a:prstGeom prst="rect">
            <a:avLst/>
          </a:prstGeom>
        </p:spPr>
      </p:pic>
      <p:pic>
        <p:nvPicPr>
          <p:cNvPr id="35" name="Picture 34" descr="A graph of a number of numbers&#10;&#10;Description automatically generated">
            <a:extLst>
              <a:ext uri="{FF2B5EF4-FFF2-40B4-BE49-F238E27FC236}">
                <a16:creationId xmlns:a16="http://schemas.microsoft.com/office/drawing/2014/main" id="{70F2A06E-4392-18B7-AD79-3C33E9FE35FE}"/>
              </a:ext>
            </a:extLst>
          </p:cNvPr>
          <p:cNvPicPr>
            <a:picLocks noChangeAspect="1"/>
          </p:cNvPicPr>
          <p:nvPr/>
        </p:nvPicPr>
        <p:blipFill rotWithShape="1">
          <a:blip r:embed="rId15"/>
          <a:srcRect l="24834" t="90953" r="22727" b="5551"/>
          <a:stretch/>
        </p:blipFill>
        <p:spPr>
          <a:xfrm>
            <a:off x="747330" y="8630975"/>
            <a:ext cx="1435972" cy="95732"/>
          </a:xfrm>
          <a:prstGeom prst="rect">
            <a:avLst/>
          </a:prstGeom>
        </p:spPr>
      </p:pic>
      <p:pic>
        <p:nvPicPr>
          <p:cNvPr id="36" name="Picture 35" descr="A graph of a number of numbers&#10;&#10;Description automatically generated">
            <a:extLst>
              <a:ext uri="{FF2B5EF4-FFF2-40B4-BE49-F238E27FC236}">
                <a16:creationId xmlns:a16="http://schemas.microsoft.com/office/drawing/2014/main" id="{273D90BC-AF6E-7C81-FB05-802CAF47A7E3}"/>
              </a:ext>
            </a:extLst>
          </p:cNvPr>
          <p:cNvPicPr>
            <a:picLocks noChangeAspect="1"/>
          </p:cNvPicPr>
          <p:nvPr/>
        </p:nvPicPr>
        <p:blipFill rotWithShape="1">
          <a:blip r:embed="rId15"/>
          <a:srcRect l="24834" t="90953" r="22727" b="5551"/>
          <a:stretch/>
        </p:blipFill>
        <p:spPr>
          <a:xfrm>
            <a:off x="3561999" y="8631944"/>
            <a:ext cx="1435972" cy="95732"/>
          </a:xfrm>
          <a:prstGeom prst="rect">
            <a:avLst/>
          </a:prstGeom>
        </p:spPr>
      </p:pic>
      <p:sp>
        <p:nvSpPr>
          <p:cNvPr id="3" name="TextBox 2">
            <a:extLst>
              <a:ext uri="{FF2B5EF4-FFF2-40B4-BE49-F238E27FC236}">
                <a16:creationId xmlns:a16="http://schemas.microsoft.com/office/drawing/2014/main" id="{095670B8-3DE8-7FB7-0B7B-762C79590DE6}"/>
              </a:ext>
            </a:extLst>
          </p:cNvPr>
          <p:cNvSpPr txBox="1"/>
          <p:nvPr/>
        </p:nvSpPr>
        <p:spPr>
          <a:xfrm>
            <a:off x="2840476" y="1231637"/>
            <a:ext cx="2476682" cy="1892826"/>
          </a:xfrm>
          <a:prstGeom prst="rect">
            <a:avLst/>
          </a:prstGeom>
          <a:noFill/>
        </p:spPr>
        <p:txBody>
          <a:bodyPr wrap="square" rtlCol="0">
            <a:spAutoFit/>
          </a:bodyPr>
          <a:lstStyle/>
          <a:p>
            <a:r>
              <a:rPr lang="en-US" sz="900" b="1" i="0" u="none" strike="noStrike" dirty="0">
                <a:solidFill>
                  <a:srgbClr val="000000"/>
                </a:solidFill>
                <a:effectLst/>
                <a:latin typeface="Arial" panose="020B0604020202020204" pitchFamily="34" charset="0"/>
                <a:cs typeface="Arial" panose="020B0604020202020204" pitchFamily="34" charset="0"/>
              </a:rPr>
              <a:t>Figure 4. Numerical Estimate Response Times. (A)</a:t>
            </a:r>
            <a:r>
              <a:rPr lang="en-US" sz="900" b="0" i="0" u="none" strike="noStrike" dirty="0">
                <a:solidFill>
                  <a:srgbClr val="000000"/>
                </a:solidFill>
                <a:effectLst/>
                <a:latin typeface="Arial" panose="020B0604020202020204" pitchFamily="34" charset="0"/>
                <a:cs typeface="Arial" panose="020B0604020202020204" pitchFamily="34" charset="0"/>
              </a:rPr>
              <a:t> Raw response time from the numerical estimate task for the 125 ms viewing duration condition regressed against actual distance. </a:t>
            </a:r>
            <a:r>
              <a:rPr lang="en-US" sz="900" b="1" i="0" u="none" strike="noStrike" dirty="0">
                <a:solidFill>
                  <a:srgbClr val="000000"/>
                </a:solidFill>
                <a:effectLst/>
                <a:latin typeface="Arial" panose="020B0604020202020204" pitchFamily="34" charset="0"/>
                <a:cs typeface="Arial" panose="020B0604020202020204" pitchFamily="34" charset="0"/>
              </a:rPr>
              <a:t>(B)</a:t>
            </a:r>
            <a:r>
              <a:rPr lang="en-US" sz="900" b="0" i="0" u="none" strike="noStrike" dirty="0">
                <a:solidFill>
                  <a:srgbClr val="000000"/>
                </a:solidFill>
                <a:effectLst/>
                <a:latin typeface="Arial" panose="020B0604020202020204" pitchFamily="34" charset="0"/>
                <a:cs typeface="Arial" panose="020B0604020202020204" pitchFamily="34" charset="0"/>
              </a:rPr>
              <a:t> Z-scored response time at 125 ms against z-scored actual distance. </a:t>
            </a:r>
            <a:r>
              <a:rPr lang="en-US" sz="900" b="1" i="0" u="none" strike="noStrike" dirty="0">
                <a:solidFill>
                  <a:srgbClr val="000000"/>
                </a:solidFill>
                <a:effectLst/>
                <a:latin typeface="Arial" panose="020B0604020202020204" pitchFamily="34" charset="0"/>
                <a:cs typeface="Arial" panose="020B0604020202020204" pitchFamily="34" charset="0"/>
              </a:rPr>
              <a:t>(C)</a:t>
            </a:r>
            <a:r>
              <a:rPr lang="en-US" sz="900" b="0" i="0" u="none" strike="noStrike" dirty="0">
                <a:solidFill>
                  <a:srgbClr val="000000"/>
                </a:solidFill>
                <a:effectLst/>
                <a:latin typeface="Arial" panose="020B0604020202020204" pitchFamily="34" charset="0"/>
                <a:cs typeface="Arial" panose="020B0604020202020204" pitchFamily="34" charset="0"/>
              </a:rPr>
              <a:t> Z-scored response time at 125 ms against z-scored estimated distance. </a:t>
            </a:r>
            <a:r>
              <a:rPr lang="en-US" sz="900" b="1" i="0" u="none" strike="noStrike" dirty="0">
                <a:solidFill>
                  <a:srgbClr val="000000"/>
                </a:solidFill>
                <a:effectLst/>
                <a:latin typeface="Arial" panose="020B0604020202020204" pitchFamily="34" charset="0"/>
                <a:cs typeface="Arial" panose="020B0604020202020204" pitchFamily="34" charset="0"/>
              </a:rPr>
              <a:t>(D)</a:t>
            </a:r>
            <a:r>
              <a:rPr lang="en-US" sz="900" b="0" i="0" u="none" strike="noStrike" dirty="0">
                <a:solidFill>
                  <a:srgbClr val="000000"/>
                </a:solidFill>
                <a:effectLst/>
                <a:latin typeface="Arial" panose="020B0604020202020204" pitchFamily="34" charset="0"/>
                <a:cs typeface="Arial" panose="020B0604020202020204" pitchFamily="34" charset="0"/>
              </a:rPr>
              <a:t> Z-scored response time at 250 ms against z-scored estimated distance. </a:t>
            </a:r>
            <a:r>
              <a:rPr lang="en-US" sz="900" b="1" i="0" u="none" strike="noStrike" dirty="0">
                <a:solidFill>
                  <a:srgbClr val="000000"/>
                </a:solidFill>
                <a:effectLst/>
                <a:latin typeface="Arial" panose="020B0604020202020204" pitchFamily="34" charset="0"/>
                <a:cs typeface="Arial" panose="020B0604020202020204" pitchFamily="34" charset="0"/>
              </a:rPr>
              <a:t>(E)</a:t>
            </a:r>
            <a:r>
              <a:rPr lang="en-US" sz="900" b="0" i="0" u="none" strike="noStrike" dirty="0">
                <a:solidFill>
                  <a:srgbClr val="000000"/>
                </a:solidFill>
                <a:effectLst/>
                <a:latin typeface="Arial" panose="020B0604020202020204" pitchFamily="34" charset="0"/>
                <a:cs typeface="Arial" panose="020B0604020202020204" pitchFamily="34" charset="0"/>
              </a:rPr>
              <a:t> Z-scored response time at 1000 ms against z-scored estimated distance. Model intercepts in B-E are all 0, therefore not reported in the figure.</a:t>
            </a:r>
            <a:r>
              <a:rPr lang="en-US" sz="900" b="1" i="0" u="none" strike="noStrike" dirty="0">
                <a:solidFill>
                  <a:srgbClr val="000000"/>
                </a:solidFill>
                <a:effectLst/>
                <a:latin typeface="Arial" panose="020B0604020202020204" pitchFamily="34" charset="0"/>
                <a:cs typeface="Arial" panose="020B0604020202020204" pitchFamily="34" charset="0"/>
              </a:rPr>
              <a:t> </a:t>
            </a:r>
            <a:endParaRPr lang="en-US" sz="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5082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72519"/>
            <a:ext cx="5016670" cy="3968954"/>
            <a:chOff x="123212" y="2147313"/>
            <a:chExt cx="7441971" cy="5964403"/>
          </a:xfrm>
        </p:grpSpPr>
        <p:sp>
          <p:nvSpPr>
            <p:cNvPr id="52" name="Left Brace 51">
              <a:extLst>
                <a:ext uri="{FF2B5EF4-FFF2-40B4-BE49-F238E27FC236}">
                  <a16:creationId xmlns:a16="http://schemas.microsoft.com/office/drawing/2014/main" id="{F2400129-1880-37E5-3EA7-008271CDD48F}"/>
                </a:ext>
              </a:extLst>
            </p:cNvPr>
            <p:cNvSpPr/>
            <p:nvPr/>
          </p:nvSpPr>
          <p:spPr>
            <a:xfrm>
              <a:off x="430811" y="4863430"/>
              <a:ext cx="110168"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47313"/>
              <a:ext cx="7441971" cy="5964403"/>
              <a:chOff x="-47269" y="2257407"/>
              <a:chExt cx="7441971" cy="5964403"/>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57407"/>
                <a:ext cx="7441971" cy="5964403"/>
                <a:chOff x="70198" y="2249524"/>
                <a:chExt cx="7441971" cy="5964403"/>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49524"/>
                  <a:ext cx="7160178" cy="5964403"/>
                  <a:chOff x="68039" y="2249665"/>
                  <a:chExt cx="7548312" cy="5995673"/>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Distance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994018" y="3394257"/>
                    <a:ext cx="2497992" cy="360989"/>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Distance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1000461" y="6048520"/>
                    <a:ext cx="2497989" cy="360989"/>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73282</TotalTime>
  <Words>3541</Words>
  <Application>Microsoft Macintosh PowerPoint</Application>
  <PresentationFormat>Custom</PresentationFormat>
  <Paragraphs>439</Paragraphs>
  <Slides>22</Slides>
  <Notes>21</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593</cp:revision>
  <dcterms:created xsi:type="dcterms:W3CDTF">2023-04-17T18:08:15Z</dcterms:created>
  <dcterms:modified xsi:type="dcterms:W3CDTF">2023-08-28T22:27:10Z</dcterms:modified>
</cp:coreProperties>
</file>